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09" r:id="rId3"/>
    <p:sldId id="310" r:id="rId4"/>
    <p:sldId id="311" r:id="rId5"/>
    <p:sldId id="322" r:id="rId6"/>
    <p:sldId id="312" r:id="rId7"/>
    <p:sldId id="313" r:id="rId8"/>
    <p:sldId id="314" r:id="rId9"/>
    <p:sldId id="315" r:id="rId10"/>
    <p:sldId id="316" r:id="rId11"/>
    <p:sldId id="317" r:id="rId12"/>
    <p:sldId id="320" r:id="rId13"/>
    <p:sldId id="301" r:id="rId14"/>
    <p:sldId id="300" r:id="rId15"/>
    <p:sldId id="302" r:id="rId16"/>
    <p:sldId id="258" r:id="rId17"/>
    <p:sldId id="259" r:id="rId18"/>
    <p:sldId id="260" r:id="rId19"/>
    <p:sldId id="321" r:id="rId20"/>
    <p:sldId id="263" r:id="rId21"/>
    <p:sldId id="318" r:id="rId22"/>
    <p:sldId id="319" r:id="rId23"/>
    <p:sldId id="261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303" r:id="rId40"/>
    <p:sldId id="280" r:id="rId41"/>
    <p:sldId id="281" r:id="rId42"/>
    <p:sldId id="282" r:id="rId43"/>
    <p:sldId id="283" r:id="rId44"/>
    <p:sldId id="284" r:id="rId45"/>
    <p:sldId id="304" r:id="rId46"/>
    <p:sldId id="305" r:id="rId47"/>
    <p:sldId id="306" r:id="rId48"/>
    <p:sldId id="307" r:id="rId49"/>
    <p:sldId id="308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323" r:id="rId62"/>
    <p:sldId id="324" r:id="rId63"/>
    <p:sldId id="325" r:id="rId64"/>
    <p:sldId id="326" r:id="rId65"/>
    <p:sldId id="327" r:id="rId66"/>
    <p:sldId id="329" r:id="rId67"/>
    <p:sldId id="328" r:id="rId68"/>
    <p:sldId id="296" r:id="rId69"/>
    <p:sldId id="297" r:id="rId70"/>
  </p:sldIdLst>
  <p:sldSz cx="10080625" cy="7559675"/>
  <p:notesSz cx="7315200" cy="9601200"/>
  <p:defaultTextStyle>
    <a:defPPr>
      <a:defRPr lang="en-GB"/>
    </a:defPPr>
    <a:lvl1pPr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31800" indent="-2159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647700" indent="-2159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863600" indent="-2159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079500" indent="-2159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86">
          <p15:clr>
            <a:srgbClr val="A4A3A4"/>
          </p15:clr>
        </p15:guide>
        <p15:guide id="2" pos="2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7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586"/>
        <p:guide pos="2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747" tIns="42373" rIns="84747" bIns="42373" numCol="1" anchor="t" anchorCtr="0" compatLnSpc="1">
            <a:prstTxWarp prst="textNoShape">
              <a:avLst/>
            </a:prstTxWarp>
          </a:bodyPr>
          <a:lstStyle>
            <a:lvl1pPr defTabSz="666750">
              <a:defRPr sz="11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747" tIns="42373" rIns="84747" bIns="42373" numCol="1" anchor="t" anchorCtr="0" compatLnSpc="1">
            <a:prstTxWarp prst="textNoShape">
              <a:avLst/>
            </a:prstTxWarp>
          </a:bodyPr>
          <a:lstStyle>
            <a:lvl1pPr algn="r" defTabSz="666750">
              <a:defRPr sz="11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747" tIns="42373" rIns="84747" bIns="42373" numCol="1" anchor="b" anchorCtr="0" compatLnSpc="1">
            <a:prstTxWarp prst="textNoShape">
              <a:avLst/>
            </a:prstTxWarp>
          </a:bodyPr>
          <a:lstStyle>
            <a:lvl1pPr defTabSz="666750">
              <a:defRPr sz="11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747" tIns="42373" rIns="84747" bIns="42373" numCol="1" anchor="b" anchorCtr="0" compatLnSpc="1">
            <a:prstTxWarp prst="textNoShape">
              <a:avLst/>
            </a:prstTxWarp>
          </a:bodyPr>
          <a:lstStyle>
            <a:lvl1pPr algn="r" defTabSz="666750">
              <a:defRPr sz="1100">
                <a:solidFill>
                  <a:srgbClr val="FFFFFF"/>
                </a:solidFill>
              </a:defRPr>
            </a:lvl1pPr>
          </a:lstStyle>
          <a:p>
            <a:fld id="{2EE0CEA6-6452-4613-BFD2-5170D26BB26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31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1450" y="922338"/>
            <a:ext cx="4429125" cy="332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31888" y="4567238"/>
            <a:ext cx="5056187" cy="3687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144220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95038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888" y="4567238"/>
            <a:ext cx="5057775" cy="3689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4747" tIns="42373" rIns="84747" bIns="42373" anchor="ctr"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71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71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2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2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2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21275" y="2101850"/>
            <a:ext cx="4227513" cy="23034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21275" y="4557713"/>
            <a:ext cx="4227513" cy="23050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404813" y="1893888"/>
            <a:ext cx="9675812" cy="566737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358775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333333"/>
          </a:solidFill>
          <a:latin typeface="Arial" charset="0"/>
        </a:defRPr>
      </a:lvl2pPr>
      <a:lvl3pPr marL="719138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333333"/>
          </a:solidFill>
          <a:latin typeface="Arial" charset="0"/>
        </a:defRPr>
      </a:lvl3pPr>
      <a:lvl4pPr marL="10795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333333"/>
          </a:solidFill>
          <a:latin typeface="Arial" charset="0"/>
        </a:defRPr>
      </a:lvl4pPr>
      <a:lvl5pPr marL="1439863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333333"/>
          </a:solidFill>
          <a:latin typeface="Arial" charset="0"/>
        </a:defRPr>
      </a:lvl5pPr>
      <a:lvl6pPr marL="1897063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333333"/>
          </a:solidFill>
          <a:latin typeface="Arial" charset="0"/>
        </a:defRPr>
      </a:lvl6pPr>
      <a:lvl7pPr marL="2354263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333333"/>
          </a:solidFill>
          <a:latin typeface="Arial" charset="0"/>
        </a:defRPr>
      </a:lvl7pPr>
      <a:lvl8pPr marL="2811463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333333"/>
          </a:solidFill>
          <a:latin typeface="Arial" charset="0"/>
        </a:defRPr>
      </a:lvl8pPr>
      <a:lvl9pPr marL="3268663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 b="1">
          <a:solidFill>
            <a:srgbClr val="333333"/>
          </a:solidFill>
          <a:latin typeface="Arial" charset="0"/>
        </a:defRPr>
      </a:lvl9pPr>
    </p:titleStyle>
    <p:bodyStyle>
      <a:lvl1pPr marL="431800" indent="-32385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E594D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</a:defRPr>
      </a:lvl2pPr>
      <a:lvl3pPr marL="1295400" indent="-215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</a:defRPr>
      </a:lvl3pPr>
      <a:lvl4pPr marL="1727200" indent="-215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</a:defRPr>
      </a:lvl4pPr>
      <a:lvl5pPr marL="2159000" indent="-215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5pPr>
      <a:lvl6pPr marL="2616200" indent="-215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55575"/>
            <a:ext cx="8609012" cy="1701800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/>
              <a:t>SVM Classification: Practical considerations of theoretical aspects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28663" y="3619500"/>
            <a:ext cx="8477250" cy="1816100"/>
          </a:xfrm>
          <a:prstGeom prst="rect">
            <a:avLst/>
          </a:prstGeom>
          <a:noFill/>
          <a:ln/>
        </p:spPr>
        <p:txBody>
          <a:bodyPr lIns="0" tIns="0" rIns="0" bIns="0" anchor="ctr">
            <a:spAutoFit/>
          </a:bodyPr>
          <a:lstStyle/>
          <a:p>
            <a:pPr marL="215900" lvl="1" indent="0"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latin typeface="Times New Roman" pitchFamily="18" charset="0"/>
              </a:rPr>
              <a:t>Elmer A. Fernandez</a:t>
            </a:r>
          </a:p>
          <a:p>
            <a:pPr marL="215900" lvl="1" indent="0"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latin typeface="Times New Roman" pitchFamily="18" charset="0"/>
              </a:rPr>
              <a:t>PhD. Bio-engineer</a:t>
            </a:r>
          </a:p>
          <a:p>
            <a:pPr marL="215900" lvl="1" indent="0"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latin typeface="Times New Roman" pitchFamily="18" charset="0"/>
              </a:rPr>
              <a:t>Catholic University of Cordoba (Arg)</a:t>
            </a:r>
          </a:p>
          <a:p>
            <a:pPr marL="215900" lvl="1" indent="0" algn="ctr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latin typeface="Times New Roman" pitchFamily="18" charset="0"/>
              </a:rPr>
              <a:t>CONICET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ERM in </a:t>
            </a:r>
            <a:r>
              <a:rPr lang="es-ES" dirty="0" err="1" smtClean="0"/>
              <a:t>classification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41362" y="2101850"/>
                <a:ext cx="8619429" cy="1245939"/>
              </a:xfrm>
            </p:spPr>
            <p:txBody>
              <a:bodyPr/>
              <a:lstStyle/>
              <a:p>
                <a:r>
                  <a:rPr lang="es-ES" dirty="0" smtClean="0"/>
                  <a:t>Under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law</a:t>
                </a:r>
                <a:r>
                  <a:rPr lang="es-ES" dirty="0" smtClean="0"/>
                  <a:t> of </a:t>
                </a:r>
                <a:r>
                  <a:rPr lang="es-ES" dirty="0" err="1" smtClean="0"/>
                  <a:t>large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numbers</a:t>
                </a:r>
                <a:r>
                  <a:rPr lang="es-ES" dirty="0" smtClean="0"/>
                  <a:t> and ERM </a:t>
                </a:r>
                <a:r>
                  <a:rPr lang="es-ES" dirty="0" err="1" smtClean="0"/>
                  <a:t>we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have</a:t>
                </a:r>
                <a:endParaRPr lang="es-ES" dirty="0"/>
              </a:p>
              <a:p>
                <a:pPr marL="107950" indent="0">
                  <a:buNone/>
                </a:pP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s-ES_tradnl" i="1">
                        <a:latin typeface="Cambria Math"/>
                      </a:rPr>
                      <m:t>=</m:t>
                    </m:r>
                    <m:r>
                      <a:rPr lang="es-ES_tradnl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s-ES_tradnl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_tradnl" i="1">
                            <a:latin typeface="Cambria Math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s-ES_tradnl" i="1">
                        <a:latin typeface="Cambria Math"/>
                      </a:rPr>
                      <m:t>+</m:t>
                    </m:r>
                    <m:r>
                      <a:rPr lang="es-ES_tradnl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𝑁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r>
                          <a:rPr lang="es-ES" b="0" i="1" smtClean="0">
                            <a:latin typeface="Cambria Math"/>
                          </a:rPr>
                          <m:t>𝑉𝐶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r>
                          <a:rPr lang="es-ES_tradnl" i="1">
                            <a:latin typeface="Cambria Math"/>
                          </a:rPr>
                          <m:t>𝛼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s-ES_tradnl" i="1">
                                <a:latin typeface="Cambria Math"/>
                              </a:rPr>
                              <m:t>𝑒𝑚𝑝</m:t>
                            </m:r>
                          </m:sub>
                        </m:sSub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i="1">
                                <a:latin typeface="Cambria Math"/>
                              </a:rPr>
                              <m:t>𝛽</m:t>
                            </m:r>
                          </m:e>
                        </m:d>
                      </m:e>
                    </m:d>
                  </m:oMath>
                </a14:m>
                <a:r>
                  <a:rPr lang="es-ES_tradnl" dirty="0"/>
                  <a:t> </a:t>
                </a:r>
                <a:endParaRPr lang="es-ES_trad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1362" y="2101850"/>
                <a:ext cx="8619429" cy="1245939"/>
              </a:xfrm>
              <a:blipFill rotWithShape="1">
                <a:blip r:embed="rId3"/>
                <a:stretch>
                  <a:fillRect t="-112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7464" y="4499917"/>
                <a:ext cx="9049971" cy="3077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7950" indent="0">
                  <a:buNone/>
                </a:pP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where VC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is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the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vapnik-chervoneskis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dimension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, a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pure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combinatorial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concept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which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indicates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the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number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of times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that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F can be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splitted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in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two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disjunt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sets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satisfaying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1.7 </a:t>
                </a:r>
                <a:r>
                  <a:rPr lang="es-ES_tradnl" sz="2800" dirty="0" err="1">
                    <a:solidFill>
                      <a:srgbClr val="000000"/>
                    </a:solidFill>
                    <a:latin typeface="+mn-lt"/>
                  </a:rPr>
                  <a:t>without</a:t>
                </a:r>
                <a:r>
                  <a:rPr lang="es-ES_tradnl" sz="28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s-ES_tradnl" sz="2800" dirty="0" err="1" smtClean="0">
                    <a:solidFill>
                      <a:srgbClr val="000000"/>
                    </a:solidFill>
                    <a:latin typeface="+mn-lt"/>
                  </a:rPr>
                  <a:t>errors</a:t>
                </a:r>
                <a:endParaRPr lang="es-ES_tradnl" sz="2800" dirty="0" smtClean="0">
                  <a:solidFill>
                    <a:srgbClr val="000000"/>
                  </a:solidFill>
                  <a:latin typeface="+mn-lt"/>
                </a:endParaRPr>
              </a:p>
              <a:p>
                <a:pPr marL="107950" indent="0">
                  <a:buNone/>
                </a:pPr>
                <a:endParaRPr lang="es-ES_tradnl" sz="2800" dirty="0">
                  <a:solidFill>
                    <a:srgbClr val="000000"/>
                  </a:solidFill>
                  <a:latin typeface="+mn-lt"/>
                </a:endParaRPr>
              </a:p>
              <a:p>
                <a:pPr marL="107950" indent="0">
                  <a:buNone/>
                </a:pPr>
                <a14:m>
                  <m:oMath xmlns:m="http://schemas.openxmlformats.org/officeDocument/2006/math">
                    <m:r>
                      <a:rPr lang="es-ES_tradnl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s-ES_tradnl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s-ES_tradnl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</m:d>
                    <m:r>
                      <a:rPr lang="es-ES_tradnl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0 </m:t>
                            </m:r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</m:t>
                            </m:r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s-ES_tradn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∈</m:t>
                            </m:r>
                            <m:sSub>
                              <m:sSubPr>
                                <m:ctrlPr>
                                  <a:rPr lang="es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_tradnl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s-ES_tradnl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1 </m:t>
                            </m:r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</m:t>
                            </m:r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s-ES_tradn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∈</m:t>
                            </m:r>
                            <m:sSub>
                              <m:sSubPr>
                                <m:ctrlPr>
                                  <a:rPr lang="es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_tradnl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s-ES_tradnl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s-ES" dirty="0">
                    <a:solidFill>
                      <a:schemeClr val="tx1"/>
                    </a:solidFill>
                  </a:rPr>
                  <a:t> (1.7)</a:t>
                </a:r>
              </a:p>
              <a:p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64" y="4499917"/>
                <a:ext cx="9049971" cy="3077830"/>
              </a:xfrm>
              <a:prstGeom prst="rect">
                <a:avLst/>
              </a:prstGeom>
              <a:blipFill rotWithShape="1">
                <a:blip r:embed="rId4"/>
                <a:stretch>
                  <a:fillRect l="-202" t="-2970" r="-4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 bwMode="auto">
          <a:xfrm rot="5400000">
            <a:off x="1511920" y="2051645"/>
            <a:ext cx="648072" cy="2088232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840" y="3635821"/>
            <a:ext cx="2031325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What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this</a:t>
            </a:r>
            <a:r>
              <a:rPr lang="es-ES" dirty="0" smtClean="0">
                <a:solidFill>
                  <a:schemeClr val="tx1"/>
                </a:solidFill>
              </a:rPr>
              <a:t> ?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1799952" y="2245959"/>
            <a:ext cx="6912768" cy="1173838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872588"/>
            <a:ext cx="8609012" cy="629724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The problem once again</a:t>
            </a:r>
            <a:endParaRPr lang="en-GB" dirty="0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300163" y="32464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985963" y="57610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985963" y="32464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985963" y="39322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443163" y="37036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128963" y="37036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300163" y="39322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214563" y="27892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900363" y="27892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671763" y="32464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1071563" y="48466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1757363" y="46180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528763" y="50752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214563" y="48466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2214563" y="53038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2706688" y="46434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2671763" y="55324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1071563" y="53038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2900363" y="50752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1528763" y="55324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1528763" y="59896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685800" y="3275013"/>
            <a:ext cx="3840163" cy="1755775"/>
            <a:chOff x="432" y="2063"/>
            <a:chExt cx="2419" cy="1106"/>
          </a:xfrm>
        </p:grpSpPr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flipV="1">
              <a:off x="432" y="2303"/>
              <a:ext cx="2160" cy="8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AutoShape 27"/>
            <p:cNvSpPr>
              <a:spLocks noChangeArrowheads="1"/>
            </p:cNvSpPr>
            <p:nvPr/>
          </p:nvSpPr>
          <p:spPr bwMode="auto">
            <a:xfrm>
              <a:off x="2540" y="2063"/>
              <a:ext cx="311" cy="288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000080"/>
                  </a:solidFill>
                  <a:latin typeface="Times New Roman" pitchFamily="18" charset="0"/>
                </a:rPr>
                <a:t>h</a:t>
              </a:r>
              <a:r>
                <a:rPr lang="en-GB" baseline="-3300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10273" name="Group 33"/>
          <p:cNvGrpSpPr>
            <a:grpSpLocks/>
          </p:cNvGrpSpPr>
          <p:nvPr/>
        </p:nvGrpSpPr>
        <p:grpSpPr bwMode="auto">
          <a:xfrm>
            <a:off x="685800" y="3851275"/>
            <a:ext cx="3825875" cy="722313"/>
            <a:chOff x="432" y="2426"/>
            <a:chExt cx="2410" cy="455"/>
          </a:xfrm>
        </p:grpSpPr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 flipV="1">
              <a:off x="432" y="2591"/>
              <a:ext cx="2160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2631" y="2426"/>
              <a:ext cx="211" cy="288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000080"/>
                  </a:solidFill>
                  <a:latin typeface="Times New Roman" pitchFamily="18" charset="0"/>
                </a:rPr>
                <a:t>h</a:t>
              </a:r>
              <a:r>
                <a:rPr lang="en-GB" baseline="-3300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0274" name="Group 34"/>
          <p:cNvGrpSpPr>
            <a:grpSpLocks/>
          </p:cNvGrpSpPr>
          <p:nvPr/>
        </p:nvGrpSpPr>
        <p:grpSpPr bwMode="auto">
          <a:xfrm>
            <a:off x="685800" y="4149725"/>
            <a:ext cx="3646488" cy="457200"/>
            <a:chOff x="432" y="2614"/>
            <a:chExt cx="2297" cy="288"/>
          </a:xfrm>
        </p:grpSpPr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432" y="2736"/>
              <a:ext cx="20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AutoShape 29"/>
            <p:cNvSpPr>
              <a:spLocks noChangeArrowheads="1"/>
            </p:cNvSpPr>
            <p:nvPr/>
          </p:nvSpPr>
          <p:spPr bwMode="auto">
            <a:xfrm>
              <a:off x="2449" y="2614"/>
              <a:ext cx="280" cy="288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000080"/>
                  </a:solidFill>
                  <a:latin typeface="Times New Roman" pitchFamily="18" charset="0"/>
                </a:rPr>
                <a:t>h</a:t>
              </a:r>
              <a:r>
                <a:rPr lang="en-GB" baseline="-3300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685800" y="4114800"/>
            <a:ext cx="3575050" cy="1058863"/>
            <a:chOff x="432" y="2592"/>
            <a:chExt cx="2252" cy="667"/>
          </a:xfrm>
        </p:grpSpPr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432" y="2592"/>
              <a:ext cx="201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AutoShape 30"/>
            <p:cNvSpPr>
              <a:spLocks noChangeArrowheads="1"/>
            </p:cNvSpPr>
            <p:nvPr/>
          </p:nvSpPr>
          <p:spPr bwMode="auto">
            <a:xfrm>
              <a:off x="2404" y="2971"/>
              <a:ext cx="280" cy="288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000080"/>
                  </a:solidFill>
                  <a:latin typeface="Times New Roman" pitchFamily="18" charset="0"/>
                </a:rPr>
                <a:t>h</a:t>
              </a:r>
              <a:r>
                <a:rPr lang="en-GB" baseline="-3300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33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Let’s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a look to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usefull</a:t>
            </a:r>
            <a:r>
              <a:rPr lang="es-ES" dirty="0"/>
              <a:t> </a:t>
            </a:r>
            <a:r>
              <a:rPr lang="es-ES" dirty="0" err="1"/>
              <a:t>definitions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39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Pattern function </a:t>
            </a:r>
            <a:r>
              <a:rPr lang="es-AR" i="1"/>
              <a:t>f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2800" dirty="0">
                <a:latin typeface="Times New Roman" pitchFamily="18" charset="0"/>
              </a:rPr>
              <a:t>A </a:t>
            </a:r>
            <a:r>
              <a:rPr lang="es-AR" sz="2800" dirty="0" err="1">
                <a:latin typeface="Times New Roman" pitchFamily="18" charset="0"/>
              </a:rPr>
              <a:t>pattern</a:t>
            </a:r>
            <a:r>
              <a:rPr lang="es-AR" sz="2800" dirty="0">
                <a:latin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</a:rPr>
              <a:t>analysis</a:t>
            </a:r>
            <a:r>
              <a:rPr lang="es-AR" sz="2800" dirty="0">
                <a:latin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</a:rPr>
              <a:t>algorithm</a:t>
            </a:r>
            <a:r>
              <a:rPr lang="es-AR" sz="2800" dirty="0">
                <a:latin typeface="Times New Roman" pitchFamily="18" charset="0"/>
              </a:rPr>
              <a:t> (PAA) </a:t>
            </a:r>
            <a:r>
              <a:rPr lang="es-AR" sz="2800" dirty="0" err="1">
                <a:latin typeface="Times New Roman" pitchFamily="18" charset="0"/>
              </a:rPr>
              <a:t>takes</a:t>
            </a:r>
            <a:r>
              <a:rPr lang="es-AR" sz="2800" dirty="0">
                <a:latin typeface="Times New Roman" pitchFamily="18" charset="0"/>
              </a:rPr>
              <a:t> as input a </a:t>
            </a:r>
            <a:r>
              <a:rPr lang="es-AR" sz="2800" dirty="0" err="1">
                <a:latin typeface="Times New Roman" pitchFamily="18" charset="0"/>
              </a:rPr>
              <a:t>finite</a:t>
            </a:r>
            <a:r>
              <a:rPr lang="es-AR" sz="2800" dirty="0">
                <a:latin typeface="Times New Roman" pitchFamily="18" charset="0"/>
              </a:rPr>
              <a:t> set of </a:t>
            </a:r>
            <a:r>
              <a:rPr lang="es-AR" sz="2800" i="1" dirty="0">
                <a:latin typeface="Times New Roman" pitchFamily="18" charset="0"/>
              </a:rPr>
              <a:t>N</a:t>
            </a:r>
            <a:r>
              <a:rPr lang="es-AR" sz="2800" dirty="0">
                <a:latin typeface="Times New Roman" pitchFamily="18" charset="0"/>
              </a:rPr>
              <a:t> data </a:t>
            </a:r>
            <a:r>
              <a:rPr lang="es-AR" sz="2800" dirty="0" err="1">
                <a:latin typeface="Times New Roman" pitchFamily="18" charset="0"/>
              </a:rPr>
              <a:t>items</a:t>
            </a:r>
            <a:r>
              <a:rPr lang="es-AR" sz="2800" dirty="0">
                <a:latin typeface="Times New Roman" pitchFamily="18" charset="0"/>
              </a:rPr>
              <a:t> (</a:t>
            </a:r>
            <a:r>
              <a:rPr lang="es-AR" sz="2800" dirty="0" err="1">
                <a:latin typeface="Times New Roman" pitchFamily="18" charset="0"/>
              </a:rPr>
              <a:t>objects</a:t>
            </a:r>
            <a:r>
              <a:rPr lang="es-AR" sz="2800" dirty="0">
                <a:latin typeface="Times New Roman" pitchFamily="18" charset="0"/>
              </a:rPr>
              <a:t>) </a:t>
            </a:r>
            <a:r>
              <a:rPr lang="es-AR" sz="2800" dirty="0" err="1">
                <a:latin typeface="Times New Roman" pitchFamily="18" charset="0"/>
              </a:rPr>
              <a:t>generated</a:t>
            </a:r>
            <a:r>
              <a:rPr lang="es-AR" sz="2800" dirty="0">
                <a:latin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</a:rPr>
              <a:t>i.i.d</a:t>
            </a:r>
            <a:r>
              <a:rPr lang="es-AR" sz="2800" dirty="0">
                <a:latin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</a:rPr>
              <a:t>according</a:t>
            </a:r>
            <a:r>
              <a:rPr lang="es-AR" sz="2800" dirty="0">
                <a:latin typeface="Times New Roman" pitchFamily="18" charset="0"/>
              </a:rPr>
              <a:t> to a </a:t>
            </a:r>
            <a:r>
              <a:rPr lang="es-AR" sz="2800" dirty="0" err="1">
                <a:latin typeface="Times New Roman" pitchFamily="18" charset="0"/>
              </a:rPr>
              <a:t>fixed</a:t>
            </a:r>
            <a:r>
              <a:rPr lang="es-AR" sz="2800" dirty="0">
                <a:latin typeface="Times New Roman" pitchFamily="18" charset="0"/>
              </a:rPr>
              <a:t> (</a:t>
            </a:r>
            <a:r>
              <a:rPr lang="es-AR" sz="2800" dirty="0" err="1">
                <a:latin typeface="Times New Roman" pitchFamily="18" charset="0"/>
              </a:rPr>
              <a:t>but</a:t>
            </a:r>
            <a:r>
              <a:rPr lang="es-AR" sz="2800" dirty="0">
                <a:latin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</a:rPr>
              <a:t>unknown</a:t>
            </a:r>
            <a:r>
              <a:rPr lang="es-AR" sz="2800" dirty="0">
                <a:latin typeface="Times New Roman" pitchFamily="18" charset="0"/>
              </a:rPr>
              <a:t>) </a:t>
            </a:r>
            <a:r>
              <a:rPr lang="es-AR" sz="2800" dirty="0" err="1">
                <a:latin typeface="Times New Roman" pitchFamily="18" charset="0"/>
              </a:rPr>
              <a:t>distribution</a:t>
            </a:r>
            <a:r>
              <a:rPr lang="es-AR" sz="2800" dirty="0">
                <a:latin typeface="Times New Roman" pitchFamily="18" charset="0"/>
              </a:rPr>
              <a:t> </a:t>
            </a:r>
            <a:r>
              <a:rPr lang="es-AR" sz="2800" i="1" dirty="0">
                <a:latin typeface="Times New Roman" pitchFamily="18" charset="0"/>
              </a:rPr>
              <a:t>D</a:t>
            </a:r>
            <a:r>
              <a:rPr lang="es-AR" sz="2800" dirty="0">
                <a:latin typeface="Times New Roman" pitchFamily="18" charset="0"/>
              </a:rPr>
              <a:t>.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Its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output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is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either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an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indication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that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no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pattern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were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detectable,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or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a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pattern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dirty="0" err="1">
                <a:latin typeface="Times New Roman" pitchFamily="18" charset="0"/>
                <a:cs typeface="Arial" charset="0"/>
                <a:sym typeface="Symbol" pitchFamily="18" charset="2"/>
              </a:rPr>
              <a:t>function</a:t>
            </a:r>
            <a:r>
              <a:rPr lang="es-AR" sz="2800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f (PF). </a:t>
            </a:r>
          </a:p>
          <a:p>
            <a:endParaRPr lang="es-AR" sz="2800" i="1" dirty="0"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The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aim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of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the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PAA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is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to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find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meaningful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relationships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in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the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data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items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.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This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relatiosn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should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be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stable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(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statistically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) in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different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randomly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generated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subsets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of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the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data set,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confirming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that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the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relationship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is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not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just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a </a:t>
            </a:r>
            <a:r>
              <a:rPr lang="es-AR" sz="2800" i="1" dirty="0" err="1">
                <a:latin typeface="Times New Roman" pitchFamily="18" charset="0"/>
                <a:cs typeface="Arial" charset="0"/>
                <a:sym typeface="Symbol" pitchFamily="18" charset="2"/>
              </a:rPr>
              <a:t>property</a:t>
            </a:r>
            <a:r>
              <a:rPr lang="es-AR" sz="2800" i="1" dirty="0">
                <a:latin typeface="Times New Roman" pitchFamily="18" charset="0"/>
                <a:cs typeface="Arial" charset="0"/>
                <a:sym typeface="Symbol" pitchFamily="18" charset="2"/>
              </a:rPr>
              <a:t> of a particular data set.</a:t>
            </a:r>
            <a:endParaRPr lang="es-AR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312120" y="4931965"/>
            <a:ext cx="4536504" cy="3600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64520" y="5364013"/>
            <a:ext cx="5320208" cy="3600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Generalization Error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1363" y="2101850"/>
            <a:ext cx="9123362" cy="463073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s-AR" sz="2800">
                <a:latin typeface="Times New Roman" pitchFamily="18" charset="0"/>
              </a:rPr>
              <a:t>A pattern analysis algorithm takes as input a finite set (F) of </a:t>
            </a:r>
            <a:r>
              <a:rPr lang="es-AR" sz="2800" i="1">
                <a:latin typeface="Times New Roman" pitchFamily="18" charset="0"/>
              </a:rPr>
              <a:t>N</a:t>
            </a:r>
            <a:r>
              <a:rPr lang="es-AR" sz="2800">
                <a:latin typeface="Times New Roman" pitchFamily="18" charset="0"/>
              </a:rPr>
              <a:t> data items (objects) generated i.i.d according to a fixed (but unknown) distribution D and a confidence parameter </a:t>
            </a:r>
            <a:r>
              <a:rPr lang="el-GR" sz="2800" i="1">
                <a:latin typeface="Times New Roman" pitchFamily="18" charset="0"/>
                <a:cs typeface="Arial" charset="0"/>
              </a:rPr>
              <a:t>δ</a:t>
            </a:r>
            <a:r>
              <a:rPr lang="es-AR" sz="2800">
                <a:latin typeface="Times New Roman" pitchFamily="18" charset="0"/>
                <a:cs typeface="Arial" charset="0"/>
              </a:rPr>
              <a:t> </a:t>
            </a:r>
            <a:r>
              <a:rPr lang="es-AR" sz="2800" i="1">
                <a:latin typeface="Times New Roman" pitchFamily="18" charset="0"/>
                <a:cs typeface="Arial" charset="0"/>
                <a:sym typeface="Symbol" pitchFamily="18" charset="2"/>
              </a:rPr>
              <a:t>(0,1)</a:t>
            </a:r>
            <a:r>
              <a:rPr lang="es-AR" sz="2800">
                <a:latin typeface="Times New Roman" pitchFamily="18" charset="0"/>
                <a:cs typeface="Arial" charset="0"/>
                <a:sym typeface="Symbol" pitchFamily="18" charset="2"/>
              </a:rPr>
              <a:t>. Its output is either an indication that no pattern were detectable, or a pattern function </a:t>
            </a:r>
            <a:r>
              <a:rPr lang="es-AR" sz="2800" i="1"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es-AR" sz="2800">
                <a:latin typeface="Times New Roman" pitchFamily="18" charset="0"/>
                <a:cs typeface="Arial" charset="0"/>
                <a:sym typeface="Symbol" pitchFamily="18" charset="2"/>
              </a:rPr>
              <a:t> that with probability </a:t>
            </a:r>
            <a:r>
              <a:rPr lang="es-AR" sz="2800" i="1">
                <a:latin typeface="Times New Roman" pitchFamily="18" charset="0"/>
                <a:cs typeface="Arial" charset="0"/>
                <a:sym typeface="Symbol" pitchFamily="18" charset="2"/>
              </a:rPr>
              <a:t>1- </a:t>
            </a:r>
            <a:r>
              <a:rPr lang="el-GR" sz="2800" i="1">
                <a:latin typeface="Times New Roman" pitchFamily="18" charset="0"/>
                <a:cs typeface="Arial" charset="0"/>
              </a:rPr>
              <a:t>δ</a:t>
            </a:r>
            <a:r>
              <a:rPr lang="es-AR" sz="2800">
                <a:latin typeface="Times New Roman" pitchFamily="18" charset="0"/>
                <a:cs typeface="Arial" charset="0"/>
              </a:rPr>
              <a:t> satisfies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sz="280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sz="280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 sz="2800">
                <a:latin typeface="Times New Roman" pitchFamily="18" charset="0"/>
                <a:cs typeface="Arial" charset="0"/>
              </a:rPr>
              <a:t>The value of expectation is known as the </a:t>
            </a:r>
            <a:r>
              <a:rPr lang="es-AR" sz="2800" b="1" i="1">
                <a:latin typeface="Times New Roman" pitchFamily="18" charset="0"/>
                <a:cs typeface="Arial" charset="0"/>
              </a:rPr>
              <a:t>generalization error</a:t>
            </a:r>
            <a:r>
              <a:rPr lang="es-AR" sz="2800">
                <a:latin typeface="Times New Roman" pitchFamily="18" charset="0"/>
                <a:cs typeface="Arial" charset="0"/>
              </a:rPr>
              <a:t> of the pattern function </a:t>
            </a:r>
            <a:r>
              <a:rPr lang="es-AR" sz="2800" i="1">
                <a:latin typeface="Times New Roman" pitchFamily="18" charset="0"/>
                <a:cs typeface="Arial" charset="0"/>
              </a:rPr>
              <a:t>f</a:t>
            </a:r>
          </a:p>
        </p:txBody>
      </p:sp>
      <p:graphicFrame>
        <p:nvGraphicFramePr>
          <p:cNvPr id="931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671888" y="4500563"/>
          <a:ext cx="34067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3" name="Ecuación" r:id="rId4" imgW="736560" imgH="215640" progId="Equation.3">
                  <p:embed/>
                </p:oleObj>
              </mc:Choice>
              <mc:Fallback>
                <p:oleObj name="Ecuación" r:id="rId4" imgW="7365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4500563"/>
                        <a:ext cx="340677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ular Callout 1"/>
          <p:cNvSpPr/>
          <p:nvPr/>
        </p:nvSpPr>
        <p:spPr bwMode="auto">
          <a:xfrm>
            <a:off x="5184328" y="5724053"/>
            <a:ext cx="2736304" cy="1656184"/>
          </a:xfrm>
          <a:prstGeom prst="wedgeRoundRectCallout">
            <a:avLst>
              <a:gd name="adj1" fmla="val -77393"/>
              <a:gd name="adj2" fmla="val -70938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Be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carefull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are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talking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of </a:t>
            </a:r>
            <a:r>
              <a:rPr kumimoji="0" lang="es-ES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s-ES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Generalization Error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1363" y="2173288"/>
            <a:ext cx="9123362" cy="463073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s-AR" dirty="0">
                <a:latin typeface="Times New Roman" pitchFamily="18" charset="0"/>
              </a:rPr>
              <a:t>In </a:t>
            </a:r>
            <a:r>
              <a:rPr lang="es-AR" dirty="0" err="1">
                <a:latin typeface="Times New Roman" pitchFamily="18" charset="0"/>
              </a:rPr>
              <a:t>the</a:t>
            </a:r>
            <a:r>
              <a:rPr lang="es-AR" dirty="0">
                <a:latin typeface="Times New Roman" pitchFamily="18" charset="0"/>
              </a:rPr>
              <a:t> case of </a:t>
            </a:r>
            <a:r>
              <a:rPr lang="es-AR" dirty="0" err="1">
                <a:latin typeface="Times New Roman" pitchFamily="18" charset="0"/>
              </a:rPr>
              <a:t>classification</a:t>
            </a:r>
            <a:r>
              <a:rPr lang="es-AR" dirty="0">
                <a:latin typeface="Times New Roman" pitchFamily="18" charset="0"/>
              </a:rPr>
              <a:t> </a:t>
            </a:r>
            <a:r>
              <a:rPr lang="es-AR" dirty="0" err="1">
                <a:latin typeface="Times New Roman" pitchFamily="18" charset="0"/>
              </a:rPr>
              <a:t>problems</a:t>
            </a:r>
            <a:r>
              <a:rPr lang="es-AR" dirty="0">
                <a:latin typeface="Times New Roman" pitchFamily="18" charset="0"/>
              </a:rPr>
              <a:t>, </a:t>
            </a:r>
            <a:r>
              <a:rPr lang="es-AR" dirty="0" err="1">
                <a:latin typeface="Times New Roman" pitchFamily="18" charset="0"/>
              </a:rPr>
              <a:t>we</a:t>
            </a:r>
            <a:r>
              <a:rPr lang="es-AR" dirty="0">
                <a:latin typeface="Times New Roman" pitchFamily="18" charset="0"/>
              </a:rPr>
              <a:t> </a:t>
            </a:r>
            <a:r>
              <a:rPr lang="es-AR" dirty="0" err="1">
                <a:latin typeface="Times New Roman" pitchFamily="18" charset="0"/>
              </a:rPr>
              <a:t>assume</a:t>
            </a:r>
            <a:r>
              <a:rPr lang="es-AR" dirty="0">
                <a:latin typeface="Times New Roman" pitchFamily="18" charset="0"/>
              </a:rPr>
              <a:t> </a:t>
            </a:r>
            <a:r>
              <a:rPr lang="es-AR" dirty="0" err="1" smtClean="0">
                <a:latin typeface="Times New Roman" pitchFamily="18" charset="0"/>
              </a:rPr>
              <a:t>iid</a:t>
            </a:r>
            <a:r>
              <a:rPr lang="es-AR" dirty="0" smtClean="0">
                <a:latin typeface="Times New Roman" pitchFamily="18" charset="0"/>
              </a:rPr>
              <a:t> </a:t>
            </a:r>
            <a:r>
              <a:rPr lang="es-AR" dirty="0" err="1">
                <a:latin typeface="Times New Roman" pitchFamily="18" charset="0"/>
              </a:rPr>
              <a:t>sample</a:t>
            </a:r>
            <a:r>
              <a:rPr lang="es-AR" dirty="0">
                <a:latin typeface="Times New Roman" pitchFamily="18" charset="0"/>
              </a:rPr>
              <a:t> </a:t>
            </a:r>
            <a:r>
              <a:rPr lang="es-AR" dirty="0" err="1">
                <a:latin typeface="Times New Roman" pitchFamily="18" charset="0"/>
              </a:rPr>
              <a:t>pairs</a:t>
            </a:r>
            <a:r>
              <a:rPr lang="es-AR" dirty="0">
                <a:latin typeface="Times New Roman" pitchFamily="18" charset="0"/>
              </a:rPr>
              <a:t> (</a:t>
            </a:r>
            <a:r>
              <a:rPr lang="es-AR" b="1" dirty="0" err="1">
                <a:latin typeface="Times New Roman" pitchFamily="18" charset="0"/>
              </a:rPr>
              <a:t>x</a:t>
            </a:r>
            <a:r>
              <a:rPr lang="es-AR" dirty="0" err="1">
                <a:latin typeface="Times New Roman" pitchFamily="18" charset="0"/>
              </a:rPr>
              <a:t>,</a:t>
            </a:r>
            <a:r>
              <a:rPr lang="es-AR" i="1" dirty="0" err="1">
                <a:latin typeface="Times New Roman" pitchFamily="18" charset="0"/>
              </a:rPr>
              <a:t>y</a:t>
            </a:r>
            <a:r>
              <a:rPr lang="es-AR" i="1" dirty="0">
                <a:latin typeface="Times New Roman" pitchFamily="18" charset="0"/>
              </a:rPr>
              <a:t>=t(</a:t>
            </a:r>
            <a:r>
              <a:rPr lang="es-AR" b="1" dirty="0">
                <a:latin typeface="Times New Roman" pitchFamily="18" charset="0"/>
              </a:rPr>
              <a:t>x</a:t>
            </a:r>
            <a:r>
              <a:rPr lang="es-AR" i="1" dirty="0">
                <a:latin typeface="Times New Roman" pitchFamily="18" charset="0"/>
              </a:rPr>
              <a:t>)</a:t>
            </a:r>
            <a:r>
              <a:rPr lang="es-AR" dirty="0">
                <a:latin typeface="Times New Roman" pitchFamily="18" charset="0"/>
              </a:rPr>
              <a:t>) </a:t>
            </a:r>
            <a:r>
              <a:rPr lang="en-GB" i="1" dirty="0">
                <a:latin typeface="Times New Roman" pitchFamily="18" charset="0"/>
              </a:rPr>
              <a:t>Є </a:t>
            </a:r>
            <a:r>
              <a:rPr lang="en-GB" b="1" dirty="0">
                <a:latin typeface="Times New Roman" pitchFamily="18" charset="0"/>
              </a:rPr>
              <a:t>X</a:t>
            </a:r>
            <a:r>
              <a:rPr lang="en-GB" i="1" dirty="0">
                <a:latin typeface="Times New Roman" pitchFamily="18" charset="0"/>
              </a:rPr>
              <a:t> </a:t>
            </a:r>
            <a:r>
              <a:rPr lang="en-GB" dirty="0" err="1">
                <a:latin typeface="Courier New" pitchFamily="49" charset="0"/>
              </a:rPr>
              <a:t>x</a:t>
            </a:r>
            <a:r>
              <a:rPr lang="en-GB" dirty="0">
                <a:latin typeface="Times New Roman" pitchFamily="18" charset="0"/>
              </a:rPr>
              <a:t> {-1,1}.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dirty="0">
                <a:latin typeface="Times New Roman" pitchFamily="18" charset="0"/>
              </a:rPr>
              <a:t>Consider a fixed inference rule for selecting a </a:t>
            </a:r>
            <a:r>
              <a:rPr lang="en-GB" dirty="0" err="1">
                <a:latin typeface="Times New Roman" pitchFamily="18" charset="0"/>
              </a:rPr>
              <a:t>Hipothesis</a:t>
            </a:r>
            <a:r>
              <a:rPr lang="en-GB" dirty="0">
                <a:latin typeface="Times New Roman" pitchFamily="18" charset="0"/>
              </a:rPr>
              <a:t> </a:t>
            </a:r>
            <a:r>
              <a:rPr lang="en-GB" i="1" dirty="0" err="1">
                <a:latin typeface="Times New Roman" pitchFamily="18" charset="0"/>
              </a:rPr>
              <a:t>h</a:t>
            </a:r>
            <a:r>
              <a:rPr lang="en-GB" i="1" baseline="-25000" dirty="0" err="1">
                <a:latin typeface="Times New Roman" pitchFamily="18" charset="0"/>
              </a:rPr>
              <a:t>s</a:t>
            </a:r>
            <a:r>
              <a:rPr lang="en-GB" dirty="0">
                <a:latin typeface="Times New Roman" pitchFamily="18" charset="0"/>
              </a:rPr>
              <a:t> from H.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s-AR" dirty="0" err="1">
                <a:latin typeface="Times New Roman" pitchFamily="18" charset="0"/>
                <a:cs typeface="Arial" charset="0"/>
              </a:rPr>
              <a:t>Let</a:t>
            </a:r>
            <a:r>
              <a:rPr lang="es-AR" dirty="0">
                <a:latin typeface="Times New Roman" pitchFamily="18" charset="0"/>
                <a:cs typeface="Arial" charset="0"/>
              </a:rPr>
              <a:t> </a:t>
            </a:r>
            <a:r>
              <a:rPr lang="es-AR" dirty="0" smtClean="0">
                <a:latin typeface="Times New Roman" pitchFamily="18" charset="0"/>
                <a:cs typeface="Arial" charset="0"/>
              </a:rPr>
              <a:t>F</a:t>
            </a:r>
            <a:r>
              <a:rPr lang="es-ES_tradnl" dirty="0" smtClean="0">
                <a:latin typeface="Times New Roman" pitchFamily="18" charset="0"/>
                <a:cs typeface="Arial" charset="0"/>
              </a:rPr>
              <a:t>=((</a:t>
            </a:r>
            <a:r>
              <a:rPr lang="es-ES_tradnl" b="1" dirty="0">
                <a:latin typeface="Times New Roman" pitchFamily="18" charset="0"/>
                <a:cs typeface="Arial" charset="0"/>
              </a:rPr>
              <a:t>x</a:t>
            </a:r>
            <a:r>
              <a:rPr lang="es-ES_tradnl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s-ES_tradnl" dirty="0">
                <a:latin typeface="Times New Roman" pitchFamily="18" charset="0"/>
                <a:cs typeface="Arial" charset="0"/>
              </a:rPr>
              <a:t>,y</a:t>
            </a:r>
            <a:r>
              <a:rPr lang="es-ES_tradnl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s-ES_tradnl" dirty="0" smtClean="0">
                <a:latin typeface="Times New Roman" pitchFamily="18" charset="0"/>
                <a:cs typeface="Arial" charset="0"/>
              </a:rPr>
              <a:t>),…(</a:t>
            </a:r>
            <a:r>
              <a:rPr lang="es-ES_tradnl" b="1" dirty="0" err="1" smtClean="0">
                <a:latin typeface="Times New Roman" pitchFamily="18" charset="0"/>
                <a:cs typeface="Arial" charset="0"/>
              </a:rPr>
              <a:t>x</a:t>
            </a:r>
            <a:r>
              <a:rPr lang="es-ES_tradnl" i="1" baseline="-25000" dirty="0" err="1" smtClean="0">
                <a:cs typeface="Arial" charset="0"/>
              </a:rPr>
              <a:t>N</a:t>
            </a:r>
            <a:r>
              <a:rPr lang="es-ES_tradnl" dirty="0" err="1" smtClean="0">
                <a:latin typeface="Times New Roman" pitchFamily="18" charset="0"/>
                <a:cs typeface="Arial" charset="0"/>
              </a:rPr>
              <a:t>,y</a:t>
            </a:r>
            <a:r>
              <a:rPr lang="es-ES_tradnl" i="1" baseline="-25000" dirty="0" err="1" smtClean="0">
                <a:cs typeface="Arial" charset="0"/>
              </a:rPr>
              <a:t>N</a:t>
            </a:r>
            <a:r>
              <a:rPr lang="es-ES_tradnl" dirty="0">
                <a:latin typeface="Times New Roman" pitchFamily="18" charset="0"/>
                <a:cs typeface="Arial" charset="0"/>
              </a:rPr>
              <a:t>)) a training set of </a:t>
            </a:r>
            <a:r>
              <a:rPr lang="es-ES_tradnl" i="1" dirty="0">
                <a:latin typeface="Times New Roman" pitchFamily="18" charset="0"/>
                <a:cs typeface="Arial" charset="0"/>
              </a:rPr>
              <a:t>N</a:t>
            </a:r>
            <a:r>
              <a:rPr lang="es-ES_tradnl" dirty="0">
                <a:latin typeface="Times New Roman" pitchFamily="18" charset="0"/>
                <a:cs typeface="Arial" charset="0"/>
              </a:rPr>
              <a:t> </a:t>
            </a:r>
            <a:r>
              <a:rPr lang="es-ES_tradnl" dirty="0" err="1">
                <a:latin typeface="Times New Roman" pitchFamily="18" charset="0"/>
                <a:cs typeface="Arial" charset="0"/>
              </a:rPr>
              <a:t>samples</a:t>
            </a:r>
            <a:r>
              <a:rPr lang="es-ES_tradnl" dirty="0">
                <a:latin typeface="Times New Roman" pitchFamily="18" charset="0"/>
                <a:cs typeface="Arial" charset="0"/>
              </a:rPr>
              <a:t> </a:t>
            </a:r>
            <a:r>
              <a:rPr lang="es-ES_tradnl" dirty="0" err="1">
                <a:latin typeface="Times New Roman" pitchFamily="18" charset="0"/>
                <a:cs typeface="Arial" charset="0"/>
              </a:rPr>
              <a:t>chosen</a:t>
            </a:r>
            <a:r>
              <a:rPr lang="es-ES_tradnl" dirty="0">
                <a:latin typeface="Times New Roman" pitchFamily="18" charset="0"/>
                <a:cs typeface="Arial" charset="0"/>
              </a:rPr>
              <a:t> </a:t>
            </a:r>
            <a:r>
              <a:rPr lang="es-ES_tradnl" dirty="0" err="1">
                <a:latin typeface="Times New Roman" pitchFamily="18" charset="0"/>
                <a:cs typeface="Arial" charset="0"/>
              </a:rPr>
              <a:t>iid</a:t>
            </a:r>
            <a:r>
              <a:rPr lang="es-ES_tradnl" dirty="0">
                <a:latin typeface="Times New Roman" pitchFamily="18" charset="0"/>
                <a:cs typeface="Arial" charset="0"/>
              </a:rPr>
              <a:t> </a:t>
            </a:r>
            <a:r>
              <a:rPr lang="es-ES_tradnl" dirty="0" err="1">
                <a:latin typeface="Times New Roman" pitchFamily="18" charset="0"/>
                <a:cs typeface="Arial" charset="0"/>
              </a:rPr>
              <a:t>acording</a:t>
            </a:r>
            <a:r>
              <a:rPr lang="es-ES_tradnl" dirty="0">
                <a:latin typeface="Times New Roman" pitchFamily="18" charset="0"/>
                <a:cs typeface="Arial" charset="0"/>
              </a:rPr>
              <a:t> to D.</a:t>
            </a:r>
            <a:endParaRPr lang="es-AR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0035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7483644"/>
              </p:ext>
            </p:extLst>
          </p:nvPr>
        </p:nvGraphicFramePr>
        <p:xfrm>
          <a:off x="3384550" y="5616575"/>
          <a:ext cx="3406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1" name="Equation" r:id="rId4" imgW="1333440" imgH="215640" progId="Equation.3">
                  <p:embed/>
                </p:oleObj>
              </mc:Choice>
              <mc:Fallback>
                <p:oleObj name="Equation" r:id="rId4" imgW="13334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5616575"/>
                        <a:ext cx="3406775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872588"/>
            <a:ext cx="8609012" cy="629724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The statistical learning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1800" y="2101850"/>
                <a:ext cx="12169351" cy="5869556"/>
              </a:xfrm>
              <a:ln/>
            </p:spPr>
            <p:txBody>
              <a:bodyPr wrap="square">
                <a:spAutoFit/>
              </a:bodyPr>
              <a:lstStyle/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 smtClean="0">
                    <a:latin typeface="Times New Roman" pitchFamily="18" charset="0"/>
                  </a:rPr>
                  <a:t>Statistical Learning Theory [</a:t>
                </a:r>
                <a:r>
                  <a:rPr lang="en-GB" dirty="0" err="1">
                    <a:latin typeface="Times New Roman" pitchFamily="18" charset="0"/>
                  </a:rPr>
                  <a:t>Vapnik</a:t>
                </a:r>
                <a:r>
                  <a:rPr lang="en-GB" dirty="0">
                    <a:latin typeface="Times New Roman" pitchFamily="18" charset="0"/>
                  </a:rPr>
                  <a:t>, 1982]</a:t>
                </a: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</a:rPr>
                  <a:t>h Є H / P(Err(h)) is min for a given training set </a:t>
                </a:r>
                <a:r>
                  <a:rPr lang="en-GB" i="1" dirty="0" smtClean="0">
                    <a:latin typeface="Times New Roman" pitchFamily="18" charset="0"/>
                  </a:rPr>
                  <a:t>F</a:t>
                </a:r>
                <a:endParaRPr lang="en-GB" i="1" dirty="0">
                  <a:latin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 smtClean="0">
                    <a:latin typeface="Times New Roman" pitchFamily="18" charset="0"/>
                  </a:rPr>
                  <a:t>F={(</a:t>
                </a:r>
                <a:r>
                  <a:rPr lang="en-GB" b="1" i="1" dirty="0">
                    <a:latin typeface="Times New Roman" pitchFamily="18" charset="0"/>
                  </a:rPr>
                  <a:t>x</a:t>
                </a:r>
                <a:r>
                  <a:rPr lang="en-GB" i="1" baseline="-33000" dirty="0">
                    <a:latin typeface="Times New Roman" pitchFamily="18" charset="0"/>
                  </a:rPr>
                  <a:t>1</a:t>
                </a:r>
                <a:r>
                  <a:rPr lang="en-GB" i="1" dirty="0">
                    <a:latin typeface="Times New Roman" pitchFamily="18" charset="0"/>
                  </a:rPr>
                  <a:t>,y</a:t>
                </a:r>
                <a:r>
                  <a:rPr lang="en-GB" i="1" baseline="-33000" dirty="0">
                    <a:latin typeface="Times New Roman" pitchFamily="18" charset="0"/>
                  </a:rPr>
                  <a:t>1</a:t>
                </a:r>
                <a:r>
                  <a:rPr lang="en-GB" i="1" dirty="0">
                    <a:latin typeface="Times New Roman" pitchFamily="18" charset="0"/>
                  </a:rPr>
                  <a:t>),...,(</a:t>
                </a:r>
                <a:r>
                  <a:rPr lang="en-GB" b="1" i="1" dirty="0" err="1">
                    <a:latin typeface="Times New Roman" pitchFamily="18" charset="0"/>
                  </a:rPr>
                  <a:t>x</a:t>
                </a:r>
                <a:r>
                  <a:rPr lang="en-GB" i="1" baseline="-33000" dirty="0" err="1">
                    <a:latin typeface="Times New Roman" pitchFamily="18" charset="0"/>
                  </a:rPr>
                  <a:t>N</a:t>
                </a:r>
                <a:r>
                  <a:rPr lang="en-GB" i="1" dirty="0" err="1">
                    <a:latin typeface="Times New Roman" pitchFamily="18" charset="0"/>
                  </a:rPr>
                  <a:t>,y</a:t>
                </a:r>
                <a:r>
                  <a:rPr lang="en-GB" i="1" baseline="-33000" dirty="0" err="1">
                    <a:latin typeface="Times New Roman" pitchFamily="18" charset="0"/>
                  </a:rPr>
                  <a:t>N</a:t>
                </a:r>
                <a:r>
                  <a:rPr lang="en-GB" i="1" dirty="0">
                    <a:latin typeface="Times New Roman" pitchFamily="18" charset="0"/>
                  </a:rPr>
                  <a:t>)} ; </a:t>
                </a:r>
                <a:r>
                  <a:rPr lang="en-GB" b="1" i="1" dirty="0">
                    <a:latin typeface="Times New Roman" pitchFamily="18" charset="0"/>
                  </a:rPr>
                  <a:t>x</a:t>
                </a:r>
                <a:r>
                  <a:rPr lang="en-GB" i="1" baseline="-33000" dirty="0">
                    <a:latin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</a:rPr>
                  <a:t> Є </a:t>
                </a:r>
                <a:r>
                  <a:rPr lang="en-GB" i="1" dirty="0" err="1">
                    <a:latin typeface="Times New Roman" pitchFamily="18" charset="0"/>
                  </a:rPr>
                  <a:t>R</a:t>
                </a:r>
                <a:r>
                  <a:rPr lang="en-GB" i="1" baseline="33000" dirty="0" err="1">
                    <a:latin typeface="Times New Roman" pitchFamily="18" charset="0"/>
                  </a:rPr>
                  <a:t>p</a:t>
                </a:r>
                <a:r>
                  <a:rPr lang="en-GB" i="1" baseline="33000" dirty="0">
                    <a:latin typeface="Times New Roman" pitchFamily="18" charset="0"/>
                  </a:rPr>
                  <a:t> </a:t>
                </a:r>
                <a:r>
                  <a:rPr lang="en-GB" i="1" dirty="0">
                    <a:latin typeface="Times New Roman" pitchFamily="18" charset="0"/>
                  </a:rPr>
                  <a:t>, </a:t>
                </a:r>
                <a:r>
                  <a:rPr lang="en-GB" i="1" dirty="0" err="1">
                    <a:latin typeface="Times New Roman" pitchFamily="18" charset="0"/>
                  </a:rPr>
                  <a:t>y</a:t>
                </a:r>
                <a:r>
                  <a:rPr lang="en-GB" i="1" baseline="-33000" dirty="0" err="1">
                    <a:latin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</a:rPr>
                  <a:t> Є {-1,+1}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</a:rPr>
                  <a:t>P(</a:t>
                </a:r>
                <a:r>
                  <a:rPr lang="en-GB" b="1" i="1" dirty="0" err="1">
                    <a:latin typeface="Times New Roman" pitchFamily="18" charset="0"/>
                  </a:rPr>
                  <a:t>x</a:t>
                </a:r>
                <a:r>
                  <a:rPr lang="en-GB" i="1" dirty="0" err="1">
                    <a:latin typeface="Times New Roman" pitchFamily="18" charset="0"/>
                  </a:rPr>
                  <a:t>,y</a:t>
                </a:r>
                <a:r>
                  <a:rPr lang="en-GB" i="1" dirty="0">
                    <a:latin typeface="Times New Roman" pitchFamily="18" charset="0"/>
                  </a:rPr>
                  <a:t>) </a:t>
                </a:r>
                <a:r>
                  <a:rPr lang="en-GB" i="1" dirty="0" err="1">
                    <a:latin typeface="Times New Roman" pitchFamily="18" charset="0"/>
                  </a:rPr>
                  <a:t>i.i.d</a:t>
                </a:r>
                <a:endParaRPr lang="en-GB" i="1" dirty="0">
                  <a:latin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i="1" dirty="0">
                  <a:latin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</a:rPr>
                  <a:t>So, for same probability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η we </a:t>
                </a: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have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/>
                              <a:cs typeface="Times New Roman" pitchFamily="18" charset="0"/>
                            </a:rPr>
                            <m:t>𝐸𝑟𝑟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</m:d>
                      <m:r>
                        <a:rPr lang="es-E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≤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𝐸𝑟𝑟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𝑡𝑟𝑎𝑖𝑛</m:t>
                          </m:r>
                        </m:sub>
                      </m:sSub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</m:d>
                      <m:r>
                        <a:rPr lang="es-E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s-E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𝑂</m:t>
                      </m:r>
                      <m:d>
                        <m:dPr>
                          <m:ctrlPr>
                            <a:rPr lang="es-E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s-ES" sz="2800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s-ES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𝐿𝑛</m:t>
                              </m:r>
                              <m:d>
                                <m:d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s-ES" sz="2800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𝐿𝑛</m:t>
                          </m:r>
                          <m:d>
                            <m:d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/</m:t>
                          </m:r>
                          <m:r>
                            <a:rPr lang="es-ES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 err="1" smtClean="0">
                    <a:latin typeface="Times New Roman" pitchFamily="18" charset="0"/>
                    <a:cs typeface="Times New Roman" pitchFamily="18" charset="0"/>
                  </a:rPr>
                  <a:t>Obs</a:t>
                </a: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:  1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) no P dependency</a:t>
                </a:r>
              </a:p>
              <a:p>
                <a:pPr lvl="2"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s-ES" sz="3200" i="1">
                            <a:latin typeface="Cambria Math"/>
                            <a:cs typeface="Times New Roman" pitchFamily="18" charset="0"/>
                          </a:rPr>
                          <m:t>𝐸𝑟𝑟</m:t>
                        </m:r>
                      </m:e>
                      <m:sub>
                        <m:r>
                          <a:rPr lang="es-ES" sz="3200" i="1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is not possible to compute</a:t>
                </a:r>
              </a:p>
              <a:p>
                <a:pPr lvl="2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3) knowing d, the bound can be computed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800" y="2101850"/>
                <a:ext cx="12169351" cy="5869556"/>
              </a:xfrm>
              <a:blipFill rotWithShape="1">
                <a:blip r:embed="rId3"/>
                <a:stretch>
                  <a:fillRect l="-1152" t="-2804"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960438"/>
            <a:ext cx="8609012" cy="454025"/>
          </a:xfrm>
          <a:ln/>
        </p:spPr>
        <p:txBody>
          <a:bodyPr>
            <a:spAutoFit/>
          </a:bodyPr>
          <a:lstStyle/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i="1">
                <a:latin typeface="Times New Roman" pitchFamily="18" charset="0"/>
                <a:cs typeface="Times New Roman" pitchFamily="18" charset="0"/>
              </a:rPr>
              <a:t>Err(h) ≤ Err</a:t>
            </a:r>
            <a:r>
              <a:rPr lang="en-GB" sz="3200" i="1" baseline="-33000">
                <a:latin typeface="Times New Roman" pitchFamily="18" charset="0"/>
                <a:cs typeface="Times New Roman" pitchFamily="18" charset="0"/>
              </a:rPr>
              <a:t>train</a:t>
            </a:r>
            <a:r>
              <a:rPr lang="en-GB" sz="3200" i="1">
                <a:latin typeface="Times New Roman" pitchFamily="18" charset="0"/>
                <a:cs typeface="Times New Roman" pitchFamily="18" charset="0"/>
              </a:rPr>
              <a:t>(h) + O((d/N) Ln(N/d) – Ln(η)/N)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2860848"/>
              </a:xfrm>
              <a:ln/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>
                    <a:latin typeface="Times New Roman" pitchFamily="18" charset="0"/>
                  </a:rPr>
                  <a:t>Available data let us to operate over the right hand</a:t>
                </a: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>
                    <a:latin typeface="Times New Roman" pitchFamily="18" charset="0"/>
                  </a:rPr>
                  <a:t>a very simple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GB" dirty="0">
                    <a:latin typeface="Times New Roman" pitchFamily="18" charset="0"/>
                  </a:rPr>
                  <a:t>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→</a:t>
                </a:r>
                <a:r>
                  <a:rPr lang="en-GB" dirty="0">
                    <a:latin typeface="Times New Roman" pitchFamily="18" charset="0"/>
                  </a:rPr>
                  <a:t>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Err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train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(h)&gt;&gt;0</a:t>
                </a: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a very complex </a:t>
                </a:r>
              </a:p>
              <a:p>
                <a:pPr lvl="1"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 smtClean="0">
                    <a:latin typeface="Times New Roman" pitchFamily="18" charset="0"/>
                    <a:cs typeface="Times New Roman" pitchFamily="18" charset="0"/>
                  </a:rPr>
                  <a:t>h →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s-ES" sz="32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32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s-ES" sz="32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s-E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𝐿𝑛</m:t>
                            </m:r>
                            <m:d>
                              <m:dPr>
                                <m:ctrlPr>
                                  <a:rPr lang="es-E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sz="32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𝐿𝑛</m:t>
                        </m:r>
                        <m:d>
                          <m:dPr>
                            <m:ctrlPr>
                              <a:rPr lang="es-E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s-E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/</m:t>
                        </m:r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sz="3200" i="1" dirty="0" smtClean="0">
                    <a:latin typeface="Times New Roman" pitchFamily="18" charset="0"/>
                    <a:cs typeface="Times New Roman" pitchFamily="18" charset="0"/>
                  </a:rPr>
                  <a:t>&gt;&gt;0</a:t>
                </a:r>
                <a:endParaRPr lang="en-GB" sz="3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Font typeface="Symbol" pitchFamily="18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2860848"/>
              </a:xfrm>
              <a:blipFill>
                <a:blip r:embed="rId3"/>
                <a:stretch>
                  <a:fillRect l="-1629" t="-5757"/>
                </a:stretch>
              </a:blipFill>
              <a:ln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960438"/>
            <a:ext cx="8609012" cy="454025"/>
          </a:xfrm>
          <a:ln/>
        </p:spPr>
        <p:txBody>
          <a:bodyPr>
            <a:spAutoFit/>
          </a:bodyPr>
          <a:lstStyle/>
          <a:p>
            <a: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Err(h) ≤ 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Err</a:t>
            </a:r>
            <a:r>
              <a:rPr lang="en-GB" sz="3200" i="1" baseline="-33000" dirty="0" err="1">
                <a:latin typeface="Times New Roman" pitchFamily="18" charset="0"/>
                <a:cs typeface="Times New Roman" pitchFamily="18" charset="0"/>
              </a:rPr>
              <a:t>train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(h) + O((d/N) Ln(N/d) – Ln(η)/N)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1363" y="1907629"/>
                <a:ext cx="8609012" cy="5263749"/>
              </a:xfrm>
              <a:ln/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>
                    <a:latin typeface="Times New Roman" pitchFamily="18" charset="0"/>
                  </a:rPr>
                  <a:t>Available data let us to operate over the right hand</a:t>
                </a: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>
                    <a:latin typeface="Times New Roman" pitchFamily="18" charset="0"/>
                  </a:rPr>
                  <a:t>a very simple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GB" dirty="0">
                    <a:latin typeface="Times New Roman" pitchFamily="18" charset="0"/>
                  </a:rPr>
                  <a:t>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→</a:t>
                </a:r>
                <a:r>
                  <a:rPr lang="en-GB" dirty="0">
                    <a:latin typeface="Times New Roman" pitchFamily="18" charset="0"/>
                  </a:rPr>
                  <a:t>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Err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train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(h)&gt;&gt;0</a:t>
                </a: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a very complex </a:t>
                </a:r>
              </a:p>
              <a:p>
                <a:pPr lvl="1"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h →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s-ES" sz="32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32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s-ES" sz="32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s-E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𝐿𝑛</m:t>
                            </m:r>
                            <m:d>
                              <m:dPr>
                                <m:ctrlPr>
                                  <a:rPr lang="es-E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sz="32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𝐿𝑛</m:t>
                        </m:r>
                        <m:d>
                          <m:dPr>
                            <m:ctrlPr>
                              <a:rPr lang="es-E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s-E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/</m:t>
                        </m:r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&gt;&gt;0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Solution :</a:t>
                </a:r>
              </a:p>
              <a:p>
                <a:pPr lvl="1"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define H</a:t>
                </a:r>
                <a:r>
                  <a:rPr lang="en-GB" sz="3200" i="1" baseline="-33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⊂</m:t>
                    </m:r>
                  </m:oMath>
                </a14:m>
                <a:r>
                  <a:rPr lang="en-GB" sz="3200" i="1" dirty="0" smtClean="0"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en-GB" sz="3200" i="1" baseline="-33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GB" sz="32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⊂</m:t>
                    </m:r>
                  </m:oMath>
                </a14:m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en-GB" sz="3200" i="1" baseline="-33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..</a:t>
                </a:r>
                <a:r>
                  <a:rPr lang="en-GB" sz="32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⊂</m:t>
                    </m:r>
                  </m:oMath>
                </a14:m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en-GB" sz="3200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 .. and for all </a:t>
                </a:r>
                <a:r>
                  <a:rPr lang="en-GB" sz="32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en-GB" sz="3200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≤ d</a:t>
                </a:r>
                <a:r>
                  <a:rPr lang="en-GB" sz="3200" i="1" baseline="-33000" dirty="0">
                    <a:latin typeface="Times New Roman" pitchFamily="18" charset="0"/>
                    <a:cs typeface="Times New Roman" pitchFamily="18" charset="0"/>
                  </a:rPr>
                  <a:t>i+1</a:t>
                </a:r>
              </a:p>
              <a:p>
                <a:pPr lvl="1">
                  <a:buFont typeface="Symbol" pitchFamily="18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and find </a:t>
                </a:r>
                <a:r>
                  <a:rPr lang="en-GB" sz="32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 that minimize </a:t>
                </a:r>
              </a:p>
              <a:p>
                <a:pPr lvl="1"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 err="1">
                    <a:latin typeface="Times New Roman" pitchFamily="18" charset="0"/>
                    <a:cs typeface="Times New Roman" pitchFamily="18" charset="0"/>
                  </a:rPr>
                  <a:t>Err</a:t>
                </a:r>
                <a:r>
                  <a:rPr lang="en-GB" sz="3200" i="1" baseline="-33000" dirty="0" err="1">
                    <a:latin typeface="Times New Roman" pitchFamily="18" charset="0"/>
                    <a:cs typeface="Times New Roman" pitchFamily="18" charset="0"/>
                  </a:rPr>
                  <a:t>train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(h) + </a:t>
                </a:r>
                <a14:m>
                  <m:oMath xmlns:m="http://schemas.openxmlformats.org/officeDocument/2006/math">
                    <m:r>
                      <a:rPr lang="es-E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s-ES" sz="32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32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s-ES" sz="32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s-E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𝐿𝑛</m:t>
                            </m:r>
                            <m:d>
                              <m:dPr>
                                <m:ctrlPr>
                                  <a:rPr lang="es-E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sz="32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s-ES" sz="32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𝐿𝑛</m:t>
                        </m:r>
                        <m:d>
                          <m:dPr>
                            <m:ctrlPr>
                              <a:rPr lang="es-E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s-E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/</m:t>
                        </m:r>
                        <m:r>
                          <a:rPr lang="es-E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GB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1363" y="1907629"/>
                <a:ext cx="8609012" cy="5263749"/>
              </a:xfrm>
              <a:blipFill>
                <a:blip r:embed="rId3"/>
                <a:stretch>
                  <a:fillRect l="-1629" t="-3129"/>
                </a:stretch>
              </a:blipFill>
              <a:ln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389615"/>
              </p:ext>
            </p:extLst>
          </p:nvPr>
        </p:nvGraphicFramePr>
        <p:xfrm>
          <a:off x="503808" y="2562909"/>
          <a:ext cx="943304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f(Bi)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Errtrain</a:t>
                      </a:r>
                      <a:r>
                        <a:rPr lang="es-ES" dirty="0" smtClean="0"/>
                        <a:t>(</a:t>
                      </a:r>
                      <a:r>
                        <a:rPr lang="es-ES" dirty="0" err="1" smtClean="0"/>
                        <a:t>Hii</a:t>
                      </a:r>
                      <a:r>
                        <a:rPr lang="es-ES" dirty="0" smtClean="0"/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O(</a:t>
                      </a:r>
                      <a:r>
                        <a:rPr lang="es-ES" dirty="0" err="1" smtClean="0"/>
                        <a:t>VCi</a:t>
                      </a:r>
                      <a:r>
                        <a:rPr lang="es-ES" dirty="0" smtClean="0"/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Total Error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Choice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f(B1)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f(B2)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f(B3)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f(B4)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f(B5)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952623" y="502278"/>
                <a:ext cx="8607425" cy="1048429"/>
              </a:xfrm>
              <a:ln/>
            </p:spPr>
            <p:txBody>
              <a:bodyPr>
                <a:spAutoFit/>
              </a:bodyPr>
              <a:lstStyle/>
              <a:p>
                <a:pPr marL="431800" indent="-32385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Err(h) ≤ </a:t>
                </a:r>
                <a:r>
                  <a:rPr lang="en-GB" sz="3200" i="1" dirty="0" err="1">
                    <a:latin typeface="Times New Roman" pitchFamily="18" charset="0"/>
                    <a:cs typeface="Times New Roman" pitchFamily="18" charset="0"/>
                  </a:rPr>
                  <a:t>Err</a:t>
                </a:r>
                <a:r>
                  <a:rPr lang="en-GB" sz="3200" i="1" baseline="-33000" dirty="0" err="1">
                    <a:latin typeface="Times New Roman" pitchFamily="18" charset="0"/>
                    <a:cs typeface="Times New Roman" pitchFamily="18" charset="0"/>
                  </a:rPr>
                  <a:t>train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(h) + </a:t>
                </a:r>
                <a14:m>
                  <m:oMath xmlns:m="http://schemas.openxmlformats.org/officeDocument/2006/math">
                    <m:r>
                      <a:rPr lang="es-E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𝑶</m:t>
                    </m:r>
                    <m:d>
                      <m:dPr>
                        <m:ctrlPr>
                          <a:rPr lang="es-ES" sz="32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3200" b="1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s-ES" sz="3200" b="1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𝑵</m:t>
                                </m:r>
                              </m:den>
                            </m:f>
                            <m:r>
                              <a:rPr lang="es-ES" sz="32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𝑳𝒏</m:t>
                            </m:r>
                            <m:d>
                              <m:dPr>
                                <m:ctrlPr>
                                  <a:rPr lang="es-E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sz="32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3200" b="1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s-ES" sz="3200" b="1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𝒅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s-ES" sz="32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s-ES" sz="32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𝑳𝒏</m:t>
                        </m:r>
                        <m:d>
                          <m:dPr>
                            <m:ctrlPr>
                              <a:rPr lang="es-E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s-ES" sz="3200" b="1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𝜼</m:t>
                            </m:r>
                          </m:e>
                        </m:d>
                        <m:r>
                          <a:rPr lang="es-ES" sz="32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/</m:t>
                        </m:r>
                        <m:r>
                          <a:rPr lang="es-ES" sz="32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GB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52623" y="502278"/>
                <a:ext cx="8607425" cy="1048429"/>
              </a:xfrm>
              <a:blipFill>
                <a:blip r:embed="rId2"/>
                <a:stretch>
                  <a:fillRect l="-708" b="-1744"/>
                </a:stretch>
              </a:blipFill>
              <a:ln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2304008" y="3131765"/>
            <a:ext cx="1008112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04008" y="3491805"/>
            <a:ext cx="864096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04008" y="3851845"/>
            <a:ext cx="648072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04008" y="4211885"/>
            <a:ext cx="432048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04008" y="4571925"/>
            <a:ext cx="216024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2200" y="3131765"/>
            <a:ext cx="216024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2200" y="3491805"/>
            <a:ext cx="504056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32200" y="3851845"/>
            <a:ext cx="720080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32200" y="4211885"/>
            <a:ext cx="1296144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032200" y="4571925"/>
            <a:ext cx="1728192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08464" y="3131765"/>
            <a:ext cx="1008112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08464" y="3491805"/>
            <a:ext cx="864096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408464" y="3851845"/>
            <a:ext cx="648072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08464" y="4211885"/>
            <a:ext cx="432048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408464" y="4571925"/>
            <a:ext cx="216024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08192" y="3131765"/>
            <a:ext cx="216024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64176" y="3491805"/>
            <a:ext cx="504056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048152" y="3851845"/>
            <a:ext cx="720080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832128" y="4211885"/>
            <a:ext cx="1296144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616104" y="4571925"/>
            <a:ext cx="1800200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3 Rectángulo"/>
          <p:cNvSpPr/>
          <p:nvPr/>
        </p:nvSpPr>
        <p:spPr bwMode="auto">
          <a:xfrm>
            <a:off x="4825998" y="4715941"/>
            <a:ext cx="1428760" cy="121444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4825998" y="2636829"/>
            <a:ext cx="1428760" cy="121444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>
            <a:off x="3254362" y="3279771"/>
            <a:ext cx="1500198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6 CuadroTexto"/>
          <p:cNvSpPr txBox="1"/>
          <p:nvPr/>
        </p:nvSpPr>
        <p:spPr>
          <a:xfrm>
            <a:off x="2539982" y="2779705"/>
            <a:ext cx="2247731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100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={x</a:t>
            </a:r>
            <a:r>
              <a:rPr lang="en-US" sz="1100" dirty="0" smtClean="0">
                <a:solidFill>
                  <a:schemeClr val="tx1"/>
                </a:solidFill>
              </a:rPr>
              <a:t>i1</a:t>
            </a:r>
            <a:r>
              <a:rPr lang="en-US" dirty="0" smtClean="0">
                <a:solidFill>
                  <a:schemeClr val="tx1"/>
                </a:solidFill>
              </a:rPr>
              <a:t>, x</a:t>
            </a:r>
            <a:r>
              <a:rPr lang="en-US" sz="1100" dirty="0" smtClean="0">
                <a:solidFill>
                  <a:schemeClr val="tx1"/>
                </a:solidFill>
              </a:rPr>
              <a:t>i2</a:t>
            </a:r>
            <a:r>
              <a:rPr lang="en-US" dirty="0" smtClean="0">
                <a:solidFill>
                  <a:schemeClr val="tx1"/>
                </a:solidFill>
              </a:rPr>
              <a:t>,…,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sz="1100" dirty="0" err="1" smtClean="0">
                <a:solidFill>
                  <a:schemeClr val="tx1"/>
                </a:solidFill>
              </a:rPr>
              <a:t>ip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54626" y="3065457"/>
            <a:ext cx="42862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</a:t>
            </a:r>
            <a:endParaRPr lang="en-US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 bwMode="auto">
          <a:xfrm>
            <a:off x="6397634" y="3279771"/>
            <a:ext cx="64294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10 CuadroTexto"/>
          <p:cNvSpPr txBox="1"/>
          <p:nvPr/>
        </p:nvSpPr>
        <p:spPr>
          <a:xfrm>
            <a:off x="6540510" y="2779705"/>
            <a:ext cx="64294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y</a:t>
            </a:r>
            <a:r>
              <a:rPr lang="en-US" sz="1100" b="1" i="1" dirty="0" err="1" smtClean="0">
                <a:solidFill>
                  <a:schemeClr val="tx1"/>
                </a:solidFill>
              </a:rPr>
              <a:t>i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989156" y="6444133"/>
            <a:ext cx="1734348" cy="642942"/>
            <a:chOff x="2825734" y="5208597"/>
            <a:chExt cx="1734348" cy="642942"/>
          </a:xfrm>
        </p:grpSpPr>
        <p:sp>
          <p:nvSpPr>
            <p:cNvPr id="13" name="12 CuadroTexto"/>
            <p:cNvSpPr txBox="1"/>
            <p:nvPr/>
          </p:nvSpPr>
          <p:spPr>
            <a:xfrm>
              <a:off x="2825734" y="5280035"/>
              <a:ext cx="1558440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F={(x</a:t>
              </a:r>
              <a:r>
                <a:rPr lang="en-US" sz="1100" dirty="0" smtClean="0">
                  <a:solidFill>
                    <a:schemeClr val="tx1"/>
                  </a:solidFill>
                </a:rPr>
                <a:t>i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</a:rPr>
                <a:t>yi</a:t>
              </a:r>
              <a:r>
                <a:rPr lang="en-US" dirty="0" smtClean="0">
                  <a:solidFill>
                    <a:schemeClr val="tx1"/>
                  </a:solidFill>
                </a:rPr>
                <a:t>)}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183056" y="5601791"/>
              <a:ext cx="377026" cy="249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1100" dirty="0" smtClean="0">
                  <a:solidFill>
                    <a:schemeClr val="tx1"/>
                  </a:solidFill>
                </a:rPr>
                <a:t>=1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183056" y="5208597"/>
              <a:ext cx="287258" cy="249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92640" y="3198168"/>
            <a:ext cx="49084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 ?</a:t>
            </a:r>
            <a:endParaRPr lang="es-ES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3 Rectángulo"/>
          <p:cNvSpPr/>
          <p:nvPr/>
        </p:nvSpPr>
        <p:spPr bwMode="auto">
          <a:xfrm>
            <a:off x="1115796" y="2740190"/>
            <a:ext cx="1428760" cy="121444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544556" y="3275781"/>
            <a:ext cx="6235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12642" y="5095601"/>
                <a:ext cx="1255472" cy="455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a:rPr lang="es-ES" i="1" dirty="0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s-E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s-E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𝒙</m:t>
                          </m:r>
                          <m:r>
                            <a:rPr lang="es-E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,</m:t>
                          </m:r>
                          <m:r>
                            <a:rPr lang="es-E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𝜷</m:t>
                          </m:r>
                        </m:e>
                      </m:d>
                      <m:r>
                        <a:rPr lang="es-ES" i="1" dirty="0" smtClean="0">
                          <a:solidFill>
                            <a:schemeClr val="tx1"/>
                          </a:solidFill>
                          <a:latin typeface="Cambria Math"/>
                          <a:cs typeface="Calibri" pitchFamily="34" charset="0"/>
                        </a:rPr>
                        <m:t> </m:t>
                      </m:r>
                    </m:oMath>
                  </m:oMathPara>
                </a14:m>
                <a:endParaRPr lang="es-ES" i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642" y="5095601"/>
                <a:ext cx="1255472" cy="455125"/>
              </a:xfrm>
              <a:prstGeom prst="rect">
                <a:avLst/>
              </a:prstGeom>
              <a:blipFill rotWithShape="1">
                <a:blip r:embed="rId2"/>
                <a:stretch>
                  <a:fillRect l="-971" t="-16000" b="-17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Elbow Connector 21"/>
          <p:cNvCxnSpPr>
            <a:stCxn id="7" idx="2"/>
            <a:endCxn id="20" idx="1"/>
          </p:cNvCxnSpPr>
          <p:nvPr/>
        </p:nvCxnSpPr>
        <p:spPr bwMode="auto">
          <a:xfrm rot="16200000" flipH="1">
            <a:off x="3191106" y="3688272"/>
            <a:ext cx="2107634" cy="1162150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Elbow Connector 24"/>
          <p:cNvCxnSpPr>
            <a:endCxn id="20" idx="3"/>
          </p:cNvCxnSpPr>
          <p:nvPr/>
        </p:nvCxnSpPr>
        <p:spPr bwMode="auto">
          <a:xfrm rot="5400000">
            <a:off x="5538473" y="3999655"/>
            <a:ext cx="2039795" cy="60722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6254759" y="5550726"/>
            <a:ext cx="108980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44568" y="5103007"/>
                <a:ext cx="437940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s-ES" i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68" y="5103007"/>
                <a:ext cx="437940" cy="435825"/>
              </a:xfrm>
              <a:prstGeom prst="rect">
                <a:avLst/>
              </a:prstGeom>
              <a:blipFill rotWithShape="1">
                <a:blip r:embed="rId3"/>
                <a:stretch>
                  <a:fillRect t="-11111" r="-13889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050500" y="6526376"/>
            <a:ext cx="1364476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¿?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31" idx="1"/>
          </p:cNvCxnSpPr>
          <p:nvPr/>
        </p:nvCxnSpPr>
        <p:spPr bwMode="auto">
          <a:xfrm flipH="1">
            <a:off x="4004462" y="6744289"/>
            <a:ext cx="104603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Llamada rectangular redondeada 4"/>
          <p:cNvSpPr/>
          <p:nvPr/>
        </p:nvSpPr>
        <p:spPr bwMode="auto">
          <a:xfrm>
            <a:off x="7488584" y="1475581"/>
            <a:ext cx="1860204" cy="504056"/>
          </a:xfrm>
          <a:prstGeom prst="wedgeRoundRectCallout">
            <a:avLst>
              <a:gd name="adj1" fmla="val -79312"/>
              <a:gd name="adj2" fmla="val 186972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s-A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Univariate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17" grpId="0" animBg="1"/>
      <p:bldP spid="19" grpId="0"/>
      <p:bldP spid="28" grpId="0"/>
      <p:bldP spid="31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872588"/>
            <a:ext cx="8609012" cy="629724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Thinking the solution</a:t>
            </a:r>
            <a:endParaRPr lang="en-GB" dirty="0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1518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457152" y="60589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8376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8376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2948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9806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1518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0662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7520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5234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1542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2228552" y="49159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9999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685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2685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3177877" y="4941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3142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1542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33715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1999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1999952" y="6287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grpSp>
        <p:nvGrpSpPr>
          <p:cNvPr id="10273" name="Group 33"/>
          <p:cNvGrpSpPr>
            <a:grpSpLocks/>
          </p:cNvGrpSpPr>
          <p:nvPr/>
        </p:nvGrpSpPr>
        <p:grpSpPr bwMode="auto">
          <a:xfrm>
            <a:off x="685800" y="3851275"/>
            <a:ext cx="3825875" cy="722313"/>
            <a:chOff x="432" y="2426"/>
            <a:chExt cx="2410" cy="455"/>
          </a:xfrm>
        </p:grpSpPr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 flipV="1">
              <a:off x="432" y="2591"/>
              <a:ext cx="2160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2631" y="2426"/>
              <a:ext cx="211" cy="288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000080"/>
                  </a:solidFill>
                  <a:latin typeface="Times New Roman" pitchFamily="18" charset="0"/>
                </a:rPr>
                <a:t>h</a:t>
              </a:r>
              <a:r>
                <a:rPr lang="en-GB" baseline="-3300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H="1" flipV="1">
            <a:off x="2328863" y="3817938"/>
            <a:ext cx="114300" cy="490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6016" y="3817938"/>
                <a:ext cx="464871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16" y="3817938"/>
                <a:ext cx="464871" cy="435825"/>
              </a:xfrm>
              <a:prstGeom prst="rect">
                <a:avLst/>
              </a:prstGeom>
              <a:blipFill rotWithShape="1">
                <a:blip r:embed="rId3"/>
                <a:stretch>
                  <a:fillRect l="-2632" b="-194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26"/>
          <p:cNvSpPr>
            <a:spLocks noChangeShapeType="1"/>
          </p:cNvSpPr>
          <p:nvPr/>
        </p:nvSpPr>
        <p:spPr bwMode="auto">
          <a:xfrm flipV="1">
            <a:off x="838200" y="4759622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 flipV="1">
            <a:off x="791840" y="3391470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4328" y="2411685"/>
                <a:ext cx="1789016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=+</m:t>
                          </m:r>
                        </m:e>
                      </m:d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28" y="2411685"/>
                <a:ext cx="1789016" cy="435825"/>
              </a:xfrm>
              <a:prstGeom prst="rect">
                <a:avLst/>
              </a:prstGeom>
              <a:blipFill rotWithShape="1">
                <a:blip r:embed="rId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68304" y="5058963"/>
                <a:ext cx="1809918" cy="488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</m:t>
                          </m:r>
                        </m:e>
                      </m:d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304" y="5058963"/>
                <a:ext cx="1809918" cy="488019"/>
              </a:xfrm>
              <a:prstGeom prst="rect">
                <a:avLst/>
              </a:prstGeom>
              <a:blipFill rotWithShape="1"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3406477" y="2771725"/>
            <a:ext cx="1993875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44" idx="1"/>
          </p:cNvCxnSpPr>
          <p:nvPr/>
        </p:nvCxnSpPr>
        <p:spPr bwMode="auto">
          <a:xfrm flipH="1">
            <a:off x="3744168" y="5302973"/>
            <a:ext cx="1224136" cy="1844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2480" y="3621657"/>
                <a:ext cx="3063916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/>
                      </a:rPr>
                      <m:t>𝑖𝑓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 smtClean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s-E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s-E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s-E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s-E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 ??</m:t>
                    </m:r>
                  </m:oMath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80" y="3621657"/>
                <a:ext cx="3063916" cy="435825"/>
              </a:xfrm>
              <a:prstGeom prst="rect">
                <a:avLst/>
              </a:prstGeom>
              <a:blipFill rotWithShape="1">
                <a:blip r:embed="rId6"/>
                <a:stretch>
                  <a:fillRect l="-1793" t="-16667" b="-30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872588"/>
            <a:ext cx="8609012" cy="629724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Thinking the solution</a:t>
            </a:r>
            <a:endParaRPr lang="en-GB" dirty="0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1518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457152" y="60589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8376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8376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2948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9806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1518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0662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7520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5234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1542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2228552" y="49159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9999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685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2685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3177877" y="4941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3142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1542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33715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1999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1999952" y="6287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grpSp>
        <p:nvGrpSpPr>
          <p:cNvPr id="10273" name="Group 33"/>
          <p:cNvGrpSpPr>
            <a:grpSpLocks/>
          </p:cNvGrpSpPr>
          <p:nvPr/>
        </p:nvGrpSpPr>
        <p:grpSpPr bwMode="auto">
          <a:xfrm>
            <a:off x="685800" y="3851275"/>
            <a:ext cx="3825875" cy="722313"/>
            <a:chOff x="432" y="2426"/>
            <a:chExt cx="2410" cy="455"/>
          </a:xfrm>
        </p:grpSpPr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 flipV="1">
              <a:off x="432" y="2591"/>
              <a:ext cx="2160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2631" y="2426"/>
              <a:ext cx="211" cy="288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000080"/>
                  </a:solidFill>
                  <a:latin typeface="Times New Roman" pitchFamily="18" charset="0"/>
                </a:rPr>
                <a:t>h</a:t>
              </a:r>
              <a:r>
                <a:rPr lang="en-GB" baseline="-3300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H="1" flipV="1">
            <a:off x="2328863" y="3817938"/>
            <a:ext cx="114300" cy="490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1192" y="3817938"/>
                <a:ext cx="464871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92" y="3817938"/>
                <a:ext cx="464871" cy="435825"/>
              </a:xfrm>
              <a:prstGeom prst="rect">
                <a:avLst/>
              </a:prstGeom>
              <a:blipFill rotWithShape="1">
                <a:blip r:embed="rId3"/>
                <a:stretch>
                  <a:fillRect l="-2632" b="-1944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26"/>
          <p:cNvSpPr>
            <a:spLocks noChangeShapeType="1"/>
          </p:cNvSpPr>
          <p:nvPr/>
        </p:nvSpPr>
        <p:spPr bwMode="auto">
          <a:xfrm flipV="1">
            <a:off x="838200" y="4759622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 flipV="1">
            <a:off x="791840" y="3391470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4328" y="2411685"/>
                <a:ext cx="1789016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=+</m:t>
                          </m:r>
                        </m:e>
                      </m:d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28" y="2411685"/>
                <a:ext cx="1789016" cy="435825"/>
              </a:xfrm>
              <a:prstGeom prst="rect">
                <a:avLst/>
              </a:prstGeom>
              <a:blipFill rotWithShape="1">
                <a:blip r:embed="rId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68304" y="5058963"/>
                <a:ext cx="1809918" cy="488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</m:t>
                          </m:r>
                        </m:e>
                      </m:d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304" y="5058963"/>
                <a:ext cx="1809918" cy="488019"/>
              </a:xfrm>
              <a:prstGeom prst="rect">
                <a:avLst/>
              </a:prstGeom>
              <a:blipFill rotWithShape="1"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3406477" y="2771725"/>
            <a:ext cx="1993875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44" idx="1"/>
          </p:cNvCxnSpPr>
          <p:nvPr/>
        </p:nvCxnSpPr>
        <p:spPr bwMode="auto">
          <a:xfrm flipH="1">
            <a:off x="3744168" y="5302973"/>
            <a:ext cx="1224136" cy="1844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406477" y="3554685"/>
            <a:ext cx="193675" cy="12049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3956" y="3600025"/>
                <a:ext cx="446532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956" y="3600025"/>
                <a:ext cx="446532" cy="435825"/>
              </a:xfrm>
              <a:prstGeom prst="rect">
                <a:avLst/>
              </a:prstGeom>
              <a:blipFill rotWithShape="1">
                <a:blip r:embed="rId6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73439" y="3540810"/>
                <a:ext cx="4027898" cy="990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_tradn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s-ES_tradn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_tradn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s-ES_tradn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s-ES_tradn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s-ES_tradn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𝑝𝑎𝑟𝑎</m:t>
                          </m:r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_tradnl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=+1</m:t>
                          </m:r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_tradn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s-ES_tradn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s-ES_tradnl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s-ES_tradn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s-ES_tradn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s-ES_tradnl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𝑝𝑎𝑟𝑎</m:t>
                          </m:r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_tradnl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=−1</m:t>
                          </m:r>
                        </m:e>
                      </m:mr>
                    </m:m>
                  </m:oMath>
                </a14:m>
                <a:r>
                  <a:rPr lang="es-ES_tradnl" b="1" dirty="0">
                    <a:solidFill>
                      <a:schemeClr val="tx1"/>
                    </a:solidFill>
                  </a:rPr>
                  <a:t> </a:t>
                </a:r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9" y="3540810"/>
                <a:ext cx="4027898" cy="9900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45509" y="2888783"/>
            <a:ext cx="3163045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So, </a:t>
            </a:r>
            <a:r>
              <a:rPr lang="es-ES" dirty="0" err="1" smtClean="0">
                <a:solidFill>
                  <a:schemeClr val="tx1"/>
                </a:solidFill>
              </a:rPr>
              <a:t>we</a:t>
            </a:r>
            <a:r>
              <a:rPr lang="es-ES" dirty="0" smtClean="0">
                <a:solidFill>
                  <a:schemeClr val="tx1"/>
                </a:solidFill>
              </a:rPr>
              <a:t> are </a:t>
            </a:r>
            <a:r>
              <a:rPr lang="es-ES" dirty="0" err="1" smtClean="0">
                <a:solidFill>
                  <a:schemeClr val="tx1"/>
                </a:solidFill>
              </a:rPr>
              <a:t>looking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55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872588"/>
            <a:ext cx="8609012" cy="629724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Thinking the solution</a:t>
            </a:r>
            <a:endParaRPr lang="en-GB" dirty="0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1518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457152" y="60589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8376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8376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2948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9806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1518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0662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7520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25234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1542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2228552" y="4915941"/>
            <a:ext cx="228600" cy="228600"/>
          </a:xfrm>
          <a:prstGeom prst="ellipse">
            <a:avLst/>
          </a:prstGeom>
          <a:solidFill>
            <a:srgbClr val="00B8FF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9999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685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2685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3177877" y="4941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3142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1542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33715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1999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1999952" y="6287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grpSp>
        <p:nvGrpSpPr>
          <p:cNvPr id="10273" name="Group 33"/>
          <p:cNvGrpSpPr>
            <a:grpSpLocks/>
          </p:cNvGrpSpPr>
          <p:nvPr/>
        </p:nvGrpSpPr>
        <p:grpSpPr bwMode="auto">
          <a:xfrm>
            <a:off x="685800" y="3851275"/>
            <a:ext cx="3825875" cy="722313"/>
            <a:chOff x="432" y="2426"/>
            <a:chExt cx="2410" cy="455"/>
          </a:xfrm>
        </p:grpSpPr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 flipV="1">
              <a:off x="432" y="2591"/>
              <a:ext cx="2160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2631" y="2426"/>
              <a:ext cx="211" cy="288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000080"/>
                  </a:solidFill>
                  <a:latin typeface="Times New Roman" pitchFamily="18" charset="0"/>
                </a:rPr>
                <a:t>h</a:t>
              </a:r>
              <a:r>
                <a:rPr lang="en-GB" baseline="-3300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H="1" flipV="1">
            <a:off x="2328863" y="3817938"/>
            <a:ext cx="114300" cy="490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1192" y="3817938"/>
                <a:ext cx="464871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92" y="3817938"/>
                <a:ext cx="464871" cy="435825"/>
              </a:xfrm>
              <a:prstGeom prst="rect">
                <a:avLst/>
              </a:prstGeom>
              <a:blipFill rotWithShape="1">
                <a:blip r:embed="rId3"/>
                <a:stretch>
                  <a:fillRect l="-2632" b="-1944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26"/>
          <p:cNvSpPr>
            <a:spLocks noChangeShapeType="1"/>
          </p:cNvSpPr>
          <p:nvPr/>
        </p:nvSpPr>
        <p:spPr bwMode="auto">
          <a:xfrm flipV="1">
            <a:off x="838200" y="4759622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 flipV="1">
            <a:off x="791840" y="3391470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4328" y="2411685"/>
                <a:ext cx="1789016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=+</m:t>
                          </m:r>
                        </m:e>
                      </m:d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28" y="2411685"/>
                <a:ext cx="1789016" cy="435825"/>
              </a:xfrm>
              <a:prstGeom prst="rect">
                <a:avLst/>
              </a:prstGeom>
              <a:blipFill rotWithShape="1">
                <a:blip r:embed="rId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68304" y="5058963"/>
                <a:ext cx="1809918" cy="488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</m:t>
                          </m:r>
                        </m:e>
                      </m:d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304" y="5058963"/>
                <a:ext cx="1809918" cy="488019"/>
              </a:xfrm>
              <a:prstGeom prst="rect">
                <a:avLst/>
              </a:prstGeom>
              <a:blipFill rotWithShape="1"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3406477" y="2771725"/>
            <a:ext cx="1993875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44" idx="1"/>
          </p:cNvCxnSpPr>
          <p:nvPr/>
        </p:nvCxnSpPr>
        <p:spPr bwMode="auto">
          <a:xfrm flipH="1">
            <a:off x="3744168" y="5302973"/>
            <a:ext cx="1224136" cy="1844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406477" y="3554685"/>
            <a:ext cx="193675" cy="12049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3956" y="3600025"/>
                <a:ext cx="446532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956" y="3600025"/>
                <a:ext cx="446532" cy="435825"/>
              </a:xfrm>
              <a:prstGeom prst="rect">
                <a:avLst/>
              </a:prstGeom>
              <a:blipFill rotWithShape="1">
                <a:blip r:embed="rId6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45509" y="2888783"/>
            <a:ext cx="156966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those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16376" y="3557150"/>
                <a:ext cx="3776418" cy="523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s-E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𝒔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s-ES_tradnl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_tradnl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s-ES_tradnl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s-ES_tradnl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_tradnl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s-E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d>
                      </m:sup>
                    </m:sSup>
                    <m:r>
                      <a:rPr lang="es-ES_tradnl" b="1" i="1">
                        <a:solidFill>
                          <a:schemeClr val="tx1"/>
                        </a:solidFill>
                        <a:latin typeface="Cambria Math"/>
                      </a:rPr>
                      <m:t>∓</m:t>
                    </m:r>
                    <m:r>
                      <a:rPr lang="es-ES_tradnl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s-ES_tradnl" i="1">
                        <a:solidFill>
                          <a:schemeClr val="tx1"/>
                        </a:solidFill>
                        <a:latin typeface="Cambria Math"/>
                      </a:rPr>
                      <m:t>=∓1</m:t>
                    </m:r>
                  </m:oMath>
                </a14:m>
                <a:r>
                  <a:rPr lang="es-ES_tradnl" dirty="0">
                    <a:solidFill>
                      <a:schemeClr val="tx1"/>
                    </a:solidFill>
                  </a:rPr>
                  <a:t> </a:t>
                </a:r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376" y="3557150"/>
                <a:ext cx="3776418" cy="5236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76350" y="3447783"/>
                <a:ext cx="1567993" cy="749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i="1" smtClean="0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s-ES_tradnl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_tradnl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s-E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_tradnl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_tradnl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s-ES_tradnl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s-ES_tradnl" dirty="0">
                    <a:solidFill>
                      <a:schemeClr val="tx1"/>
                    </a:solidFill>
                  </a:rPr>
                  <a:t>,</a:t>
                </a:r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50" y="3447783"/>
                <a:ext cx="1567993" cy="749564"/>
              </a:xfrm>
              <a:prstGeom prst="rect">
                <a:avLst/>
              </a:prstGeom>
              <a:blipFill>
                <a:blip r:embed="rId8"/>
                <a:stretch>
                  <a:fillRect r="-622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1"/>
              <p:cNvSpPr/>
              <p:nvPr/>
            </p:nvSpPr>
            <p:spPr>
              <a:xfrm>
                <a:off x="5688384" y="4310722"/>
                <a:ext cx="3795013" cy="481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A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d>
                    <m:r>
                      <a:rPr lang="es-ES_tradnl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ES_tradn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_tradn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A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r>
                          <a:rPr lang="es-A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_tradnl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s-ES_tradnl" i="1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s-ES_tradnl" dirty="0">
                    <a:solidFill>
                      <a:schemeClr val="tx1"/>
                    </a:solidFill>
                  </a:rPr>
                  <a:t> </a:t>
                </a:r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84" y="4310722"/>
                <a:ext cx="3795013" cy="4810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65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872588"/>
            <a:ext cx="8609012" cy="629724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Assuming ERM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89025" y="2224088"/>
                <a:ext cx="8477250" cy="4579459"/>
              </a:xfrm>
              <a:ln/>
            </p:spPr>
            <p:txBody>
              <a:bodyPr>
                <a:spAutoFit/>
              </a:bodyPr>
              <a:lstStyle/>
              <a:p>
                <a:pPr marL="863600" indent="-287338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en-GB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GB" b="1" i="1" dirty="0"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GB" b="1" i="1" dirty="0">
                          <a:latin typeface="Cambria Math"/>
                          <a:cs typeface="Times New Roman" pitchFamily="18" charset="0"/>
                        </a:rPr>
                        <m:t>) </m:t>
                      </m:r>
                      <m:r>
                        <a:rPr lang="en-GB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GB" b="1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GB" b="1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en-GB" b="1" i="1" dirty="0" err="1"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GB" i="1" baseline="33000" dirty="0" err="1"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/>
                          <a:cs typeface="Times New Roman" pitchFamily="18" charset="0"/>
                        </a:rPr>
                        <m:t> + </m:t>
                      </m:r>
                      <m:r>
                        <a:rPr lang="en-GB" i="1" dirty="0">
                          <a:latin typeface="Cambria Math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GB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63600" indent="-287338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63600" indent="-287338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If 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f(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x)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 ≥ 0 → h(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)=+1</a:t>
                </a:r>
              </a:p>
              <a:p>
                <a:pPr marL="863600" indent="-287338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			      else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h(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) = -1</a:t>
                </a:r>
                <a:endParaRPr lang="en-GB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63600" indent="-287338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63600" indent="-287338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GB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GB" b="1" i="1" dirty="0"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GB" i="1" dirty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r>
                        <a:rPr lang="en-GB" i="1" dirty="0">
                          <a:latin typeface="Cambria Math"/>
                          <a:cs typeface="Times New Roman" pitchFamily="18" charset="0"/>
                        </a:rPr>
                        <m:t>𝑠𝑖𝑔𝑛</m:t>
                      </m:r>
                      <m:r>
                        <a:rPr lang="en-GB" i="1" dirty="0">
                          <a:latin typeface="Cambria Math"/>
                          <a:cs typeface="Times New Roman" pitchFamily="18" charset="0"/>
                        </a:rPr>
                        <m:t>{</m:t>
                      </m:r>
                      <m:r>
                        <a:rPr lang="en-GB" b="1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en-GB" b="1" i="1" dirty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GB" b="1" i="1" dirty="0" err="1"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GB" i="1" baseline="33000" dirty="0" err="1"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GB" i="1" dirty="0">
                          <a:latin typeface="Cambria Math"/>
                          <a:cs typeface="Times New Roman" pitchFamily="18" charset="0"/>
                        </a:rPr>
                        <m:t> + </m:t>
                      </m:r>
                      <m:r>
                        <a:rPr lang="en-GB" i="1" dirty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GB" i="1" dirty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63600" indent="-287338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63600" indent="-287338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>
                    <a:latin typeface="Times New Roman" pitchFamily="18" charset="0"/>
                  </a:rPr>
                  <a:t>According to </a:t>
                </a:r>
                <a:r>
                  <a:rPr lang="en-GB" dirty="0" err="1">
                    <a:latin typeface="Times New Roman" pitchFamily="18" charset="0"/>
                  </a:rPr>
                  <a:t>Vapnick</a:t>
                </a:r>
                <a:r>
                  <a:rPr lang="en-GB" dirty="0">
                    <a:latin typeface="Times New Roman" pitchFamily="18" charset="0"/>
                  </a:rPr>
                  <a:t>,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f(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x) </a:t>
                </a:r>
                <a:r>
                  <a:rPr lang="en-GB" dirty="0">
                    <a:latin typeface="Times New Roman" pitchFamily="18" charset="0"/>
                  </a:rPr>
                  <a:t> with </a:t>
                </a:r>
                <a:r>
                  <a:rPr lang="en-GB" b="1" i="1" dirty="0">
                    <a:latin typeface="Times New Roman" pitchFamily="18" charset="0"/>
                  </a:rPr>
                  <a:t>x</a:t>
                </a:r>
                <a:r>
                  <a:rPr lang="en-GB" i="1" dirty="0">
                    <a:latin typeface="Times New Roman" pitchFamily="18" charset="0"/>
                  </a:rPr>
                  <a:t> Є </a:t>
                </a:r>
                <a:r>
                  <a:rPr lang="en-GB" i="1" dirty="0" err="1">
                    <a:latin typeface="Times New Roman" pitchFamily="18" charset="0"/>
                  </a:rPr>
                  <a:t>R</a:t>
                </a:r>
                <a:r>
                  <a:rPr lang="en-GB" i="1" baseline="33000" dirty="0" err="1">
                    <a:latin typeface="Times New Roman" pitchFamily="18" charset="0"/>
                  </a:rPr>
                  <a:t>p</a:t>
                </a:r>
                <a:r>
                  <a:rPr lang="en-GB" i="1" baseline="33000" dirty="0">
                    <a:latin typeface="Times New Roman" pitchFamily="18" charset="0"/>
                  </a:rPr>
                  <a:t> </a:t>
                </a:r>
                <a:r>
                  <a:rPr lang="en-GB" i="1" dirty="0">
                    <a:latin typeface="Times New Roman" pitchFamily="18" charset="0"/>
                  </a:rPr>
                  <a:t>has d=p+1</a:t>
                </a:r>
              </a:p>
              <a:p>
                <a:pPr marL="863600" indent="-287338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9025" y="2224088"/>
                <a:ext cx="8477250" cy="4579459"/>
              </a:xfr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 bwMode="auto">
          <a:xfrm>
            <a:off x="7128544" y="4050690"/>
            <a:ext cx="2016224" cy="557771"/>
          </a:xfrm>
          <a:prstGeom prst="wedgeRoundRectCallout">
            <a:avLst>
              <a:gd name="adj1" fmla="val -99433"/>
              <a:gd name="adj2" fmla="val 188331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 linear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75816" y="2933381"/>
            <a:ext cx="8774559" cy="1924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863600" indent="-287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Solution: </a:t>
            </a:r>
          </a:p>
          <a:p>
            <a:pPr marL="863600" indent="-287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Apply a feature selection strategy to look for a </a:t>
            </a:r>
            <a:r>
              <a:rPr lang="en-GB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R</a:t>
            </a:r>
            <a:r>
              <a:rPr lang="en-GB" sz="3200" b="1" i="1" baseline="3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p</a:t>
            </a:r>
            <a:r>
              <a:rPr lang="en-GB" sz="3200" b="1" i="1" baseline="3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* </a:t>
            </a:r>
            <a:r>
              <a:rPr lang="en-GB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space with p*&lt;&lt;p</a:t>
            </a:r>
          </a:p>
          <a:p>
            <a:endParaRPr lang="es-A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Linear Hard-Margin SVMs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89025" y="2224088"/>
                <a:ext cx="8477250" cy="4697440"/>
              </a:xfrm>
              <a:ln/>
            </p:spPr>
            <p:txBody>
              <a:bodyPr>
                <a:spAutoFit/>
              </a:bodyPr>
              <a:lstStyle/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 smtClean="0">
                    <a:latin typeface="Times New Roman" pitchFamily="18" charset="0"/>
                  </a:rPr>
                  <a:t>Assumption: exist </a:t>
                </a:r>
                <a:r>
                  <a:rPr lang="en-GB" b="1" i="1" dirty="0">
                    <a:latin typeface="Times New Roman" pitchFamily="18" charset="0"/>
                  </a:rPr>
                  <a:t>h</a:t>
                </a:r>
                <a:r>
                  <a:rPr lang="en-GB" dirty="0">
                    <a:latin typeface="Times New Roman" pitchFamily="18" charset="0"/>
                  </a:rPr>
                  <a:t> such that the training data can be separated 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_tradn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/>
                          <m:sup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A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r>
                          <a:rPr lang="es-A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_tradnl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s-A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 0 </m:t>
                    </m:r>
                  </m:oMath>
                </a14:m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for each (</a:t>
                </a:r>
                <a:r>
                  <a:rPr lang="en-GB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b="1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,y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The SVM algorithm will find h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 with the largest </a:t>
                </a:r>
                <a:r>
                  <a:rPr lang="el-GR" i="1" dirty="0" smtClean="0">
                    <a:latin typeface="Times New Roman" pitchFamily="18" charset="0"/>
                  </a:rPr>
                  <a:t>ρ</a:t>
                </a: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solution is given by the following 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optimization problem 1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minimize: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i="1" dirty="0" err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GB" i="1" dirty="0" err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)=0.5 </m:t>
                    </m:r>
                    <m:r>
                      <a:rPr lang="en-GB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i="1" baseline="33000" dirty="0" err="1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endParaRPr lang="en-GB" i="1" baseline="33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subject to: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_tradnl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/>
                          <m:sup>
                            <m:r>
                              <a:rPr lang="es-ES_tradnl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A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r>
                          <a:rPr lang="es-A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_tradnl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≥ 1 </m:t>
                    </m:r>
                  </m:oMath>
                </a14:m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for all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=1..N</a:t>
                </a: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9025" y="2224088"/>
                <a:ext cx="8477250" cy="4697440"/>
              </a:xfrm>
              <a:blipFill>
                <a:blip r:embed="rId3"/>
                <a:stretch>
                  <a:fillRect l="-1655" t="-3506" r="-2590" b="-3636"/>
                </a:stretch>
              </a:blipFill>
              <a:ln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872588"/>
            <a:ext cx="8609012" cy="629724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SVM and </a:t>
            </a:r>
            <a:r>
              <a:rPr lang="en-GB" dirty="0" smtClean="0"/>
              <a:t>ERM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138488"/>
            <a:ext cx="8151812" cy="1144929"/>
          </a:xfrm>
          <a:ln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/>
              <a:t>Why is so important SVM in the context of </a:t>
            </a:r>
            <a:r>
              <a:rPr lang="en-GB" sz="4000" dirty="0" smtClean="0"/>
              <a:t>ERM </a:t>
            </a:r>
            <a:r>
              <a:rPr lang="en-GB" sz="4000" dirty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VC-dimension (d) of Margin Hyperplanes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057400"/>
                <a:ext cx="9109075" cy="4456113"/>
              </a:xfrm>
              <a:ln/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GB" i="1" dirty="0">
                    <a:latin typeface="Times New Roman" pitchFamily="18" charset="0"/>
                  </a:rPr>
                  <a:t>Consider </a:t>
                </a:r>
                <a:r>
                  <a:rPr lang="en-GB" i="1" dirty="0" err="1">
                    <a:latin typeface="Times New Roman" pitchFamily="18" charset="0"/>
                  </a:rPr>
                  <a:t>hyperplanes</a:t>
                </a:r>
                <a:r>
                  <a:rPr lang="en-GB" i="1" dirty="0">
                    <a:latin typeface="Times New Roman" pitchFamily="18" charset="0"/>
                  </a:rPr>
                  <a:t> </a:t>
                </a:r>
                <a:r>
                  <a:rPr lang="en-GB" i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h(</a:t>
                </a:r>
                <a:r>
                  <a:rPr lang="en-GB" b="1" i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x) </a:t>
                </a:r>
                <a:r>
                  <a:rPr lang="en-GB" i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=sign{</a:t>
                </a:r>
                <a:r>
                  <a:rPr lang="en-GB" b="1" i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w </a:t>
                </a:r>
                <a:r>
                  <a:rPr lang="en-GB" b="1" i="1" dirty="0" err="1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i="1" baseline="33000" dirty="0" err="1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i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 + b</a:t>
                </a:r>
                <a:r>
                  <a:rPr lang="en-GB" i="1" dirty="0">
                    <a:solidFill>
                      <a:srgbClr val="008000"/>
                    </a:solidFill>
                    <a:latin typeface="Times New Roman" pitchFamily="18" charset="0"/>
                  </a:rPr>
                  <a:t>}</a:t>
                </a:r>
                <a:r>
                  <a:rPr lang="en-GB" i="1" dirty="0">
                    <a:latin typeface="Times New Roman" pitchFamily="18" charset="0"/>
                  </a:rPr>
                  <a:t> 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GB" i="1" dirty="0">
                    <a:latin typeface="Times New Roman" pitchFamily="18" charset="0"/>
                  </a:rPr>
                  <a:t> as hypotheses in a “p” dimensional space. If all examples vectors 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i="1" baseline="-33000" dirty="0">
                    <a:latin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</a:rPr>
                  <a:t> are contained in a ball of diameter R and it is requires that for all examples </a:t>
                </a:r>
              </a:p>
              <a:p>
                <a:pPr algn="ctr"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dirty="0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GB" b="1" i="1" dirty="0" smtClean="0">
                              <a:solidFill>
                                <a:srgbClr val="8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𝜷</m:t>
                          </m:r>
                          <m:r>
                            <a:rPr lang="en-GB" b="1" i="1" dirty="0">
                              <a:solidFill>
                                <a:srgbClr val="8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GB" b="1" i="1" dirty="0" err="1">
                              <a:solidFill>
                                <a:srgbClr val="8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GB" b="1" i="1" baseline="33000" dirty="0" err="1">
                              <a:solidFill>
                                <a:srgbClr val="8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𝑻</m:t>
                          </m:r>
                          <m:r>
                            <a:rPr lang="en-GB" b="1" i="1" dirty="0">
                              <a:solidFill>
                                <a:srgbClr val="8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+ </m:t>
                          </m:r>
                          <m:r>
                            <a:rPr lang="en-GB" b="1" i="1" dirty="0">
                              <a:solidFill>
                                <a:srgbClr val="8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</m:e>
                      </m:d>
                      <m:r>
                        <a:rPr lang="en-GB" b="1" i="1" dirty="0" smtClean="0">
                          <a:solidFill>
                            <a:srgbClr val="800000"/>
                          </a:solidFill>
                          <a:latin typeface="Cambria Math"/>
                          <a:cs typeface="Times New Roman" pitchFamily="18" charset="0"/>
                        </a:rPr>
                        <m:t>≥ </m:t>
                      </m:r>
                      <m:r>
                        <a:rPr lang="en-GB" b="1" i="1" dirty="0">
                          <a:solidFill>
                            <a:srgbClr val="80000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GB" b="1" i="1" dirty="0">
                          <a:solidFill>
                            <a:srgbClr val="800000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GB" i="1" dirty="0">
                          <a:solidFill>
                            <a:srgbClr val="80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GB" i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Then this set of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hyperplanes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 has VC-dimension d bounded by</a:t>
                </a:r>
              </a:p>
              <a:p>
                <a:pPr algn="ctr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GB" b="1" i="1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d ≤ min( [</a:t>
                </a:r>
                <a:r>
                  <a:rPr lang="en-GB" b="1" i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GB" b="1" i="1" baseline="33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GB" b="1" i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l-GR" b="1" i="1" dirty="0" smtClean="0">
                    <a:solidFill>
                      <a:srgbClr val="800000"/>
                    </a:solidFill>
                    <a:latin typeface="Times New Roman" pitchFamily="18" charset="0"/>
                  </a:rPr>
                  <a:t>ρ</a:t>
                </a:r>
                <a:r>
                  <a:rPr lang="en-GB" b="1" i="1" baseline="33000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GB" b="1" i="1" dirty="0">
                    <a:solidFill>
                      <a:srgbClr val="800000"/>
                    </a:solidFill>
                    <a:latin typeface="Times New Roman" pitchFamily="18" charset="0"/>
                  </a:rPr>
                  <a:t>], p)+1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GB" i="1" dirty="0">
                    <a:latin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/>
                      </a:rPr>
                      <m:t>𝝆</m:t>
                    </m:r>
                    <m:r>
                      <a:rPr lang="en-GB" b="1" i="1" dirty="0" smtClean="0">
                        <a:latin typeface="Cambria Math"/>
                      </a:rPr>
                      <m:t>=</m:t>
                    </m:r>
                    <m:r>
                      <a:rPr lang="en-GB" b="1" i="1" dirty="0" smtClean="0">
                        <a:latin typeface="Cambria Math"/>
                      </a:rPr>
                      <m:t>𝟏</m:t>
                    </m:r>
                    <m:r>
                      <a:rPr lang="en-GB" b="1" i="1" dirty="0">
                        <a:latin typeface="Cambria Math"/>
                      </a:rPr>
                      <m:t>/||</m:t>
                    </m:r>
                    <m:r>
                      <a:rPr lang="en-GB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b="1" i="1" dirty="0">
                        <a:latin typeface="Cambria Math"/>
                      </a:rPr>
                      <m:t>||</m:t>
                    </m:r>
                    <m:r>
                      <a:rPr lang="en-GB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GB" i="1" dirty="0">
                    <a:latin typeface="Times New Roman" pitchFamily="18" charset="0"/>
                  </a:rPr>
                  <a:t>and [c] is the integer part of c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endParaRPr lang="en-GB" sz="26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3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57400"/>
                <a:ext cx="9109075" cy="4456113"/>
              </a:xfrm>
              <a:blipFill rotWithShape="1">
                <a:blip r:embed="rId3"/>
                <a:stretch>
                  <a:fillRect l="-1473" t="-3699"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4236288"/>
              </a:xfrm>
              <a:ln/>
            </p:spPr>
            <p:txBody>
              <a:bodyPr>
                <a:spAutoFit/>
              </a:bodyPr>
              <a:lstStyle/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/>
                  <a:t>Independence from the number of features</a:t>
                </a:r>
              </a:p>
              <a:p>
                <a:pPr lvl="1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/>
                  <a:t>A possibility to handle high dimensional problems </a:t>
                </a:r>
                <a:r>
                  <a:rPr lang="en-GB" dirty="0" smtClean="0"/>
                  <a:t>efficiently</a:t>
                </a:r>
              </a:p>
              <a:p>
                <a:pPr lvl="1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dirty="0"/>
              </a:p>
              <a:p>
                <a:pPr lvl="1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/>
                  <a:t>A possibility to extract knowledge when the </a:t>
                </a:r>
                <a:r>
                  <a:rPr lang="en-GB" i="1" dirty="0"/>
                  <a:t>p &lt;&lt; N (Curse of dimensionality problem)(a common Gene Expression pattern problem) </a:t>
                </a: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dirty="0" smtClean="0"/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 smtClean="0"/>
                  <a:t>We </a:t>
                </a:r>
                <a:r>
                  <a:rPr lang="en-GB" dirty="0"/>
                  <a:t>can work over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||</m:t>
                    </m:r>
                    <m:r>
                      <a:rPr lang="en-GB" b="1" i="1" dirty="0" smtClean="0">
                        <a:latin typeface="Cambria Math"/>
                        <a:ea typeface="Cambria Math"/>
                      </a:rPr>
                      <m:t>𝜷</m:t>
                    </m:r>
                    <m:r>
                      <a:rPr lang="en-GB" i="1" dirty="0">
                        <a:latin typeface="Cambria Math"/>
                      </a:rPr>
                      <m:t>|| </m:t>
                    </m:r>
                  </m:oMath>
                </a14:m>
                <a:r>
                  <a:rPr lang="en-GB" i="1" dirty="0"/>
                  <a:t>to diminish the VC dimension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4236288"/>
              </a:xfrm>
              <a:blipFill>
                <a:blip r:embed="rId3"/>
                <a:stretch>
                  <a:fillRect t="-3885" r="-1983" b="-4748"/>
                </a:stretch>
              </a:blipFill>
              <a:ln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764088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But it doesn't imply that SVMs will necessarily do well on High dimensional task, but at least it will not necessary fail.</a:t>
            </a:r>
          </a:p>
          <a:p>
            <a: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i="1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It can't also guarantee a good performance.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Optimization 2: (Hard-Margin SVMs in dual form)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9025" y="2224088"/>
            <a:ext cx="8477250" cy="2948051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latin typeface="Times New Roman" pitchFamily="18" charset="0"/>
              </a:rPr>
              <a:t>minimize </a:t>
            </a:r>
          </a:p>
          <a:p>
            <a: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b="1" i="1" dirty="0" smtClean="0">
                <a:latin typeface="+mj-lt"/>
              </a:rPr>
              <a:t>B</a:t>
            </a:r>
            <a:r>
              <a:rPr lang="en-GB" i="1" dirty="0" smtClean="0">
                <a:latin typeface="Times New Roman" pitchFamily="18" charset="0"/>
              </a:rPr>
              <a:t>(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 = - ∑</a:t>
            </a:r>
            <a:r>
              <a:rPr lang="en-GB" i="1" baseline="33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33000" dirty="0" smtClean="0">
                <a:latin typeface="Times New Roman" pitchFamily="18" charset="0"/>
                <a:cs typeface="Times New Roman" pitchFamily="18" charset="0"/>
              </a:rPr>
              <a:t>i=1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i="1" baseline="-3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+ 0.5 ∑</a:t>
            </a:r>
            <a:r>
              <a:rPr lang="en-GB" i="1" baseline="33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33000" dirty="0" smtClean="0">
                <a:latin typeface="Times New Roman" pitchFamily="18" charset="0"/>
                <a:cs typeface="Times New Roman" pitchFamily="18" charset="0"/>
              </a:rPr>
              <a:t>i=1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i="1" baseline="33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33000" dirty="0" smtClean="0">
                <a:latin typeface="Times New Roman" pitchFamily="18" charset="0"/>
                <a:cs typeface="Times New Roman" pitchFamily="18" charset="0"/>
              </a:rPr>
              <a:t>j=1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i="1" baseline="-3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i="1" baseline="-33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i="1" baseline="-33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i="1" baseline="-33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i="1" baseline="-33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i="1" baseline="33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i="1" baseline="-33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subject to: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GB" i="1" baseline="33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33000" dirty="0">
                <a:latin typeface="Times New Roman" pitchFamily="18" charset="0"/>
                <a:cs typeface="Times New Roman" pitchFamily="18" charset="0"/>
              </a:rPr>
              <a:t>i=1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i="1" baseline="-33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i="1" baseline="-33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=0 </a:t>
            </a:r>
          </a:p>
          <a:p>
            <a:pPr lvl="4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≥0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for all </a:t>
            </a:r>
            <a:r>
              <a:rPr lang="en-GB" sz="26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600" i="1" dirty="0">
                <a:latin typeface="Times New Roman" pitchFamily="18" charset="0"/>
                <a:cs typeface="Times New Roman" pitchFamily="18" charset="0"/>
              </a:rPr>
              <a:t>=1..N</a:t>
            </a:r>
          </a:p>
          <a:p>
            <a: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Minimization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27944" y="2915741"/>
                <a:ext cx="7056784" cy="863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sz="360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</m:d>
                    <m:r>
                      <a:rPr lang="es-ES_tradnl" sz="3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ES_tradnl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s-ES_tradn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s-E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sz="3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ES_tradnl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S_tradnl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36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s-E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s-ES_tradnl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s-ES_tradnl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  <m:d>
                          <m:d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s-ES_tradn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s-ES_tradn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s-E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s-ES_tradnl" sz="3600" dirty="0">
                    <a:solidFill>
                      <a:schemeClr val="tx1"/>
                    </a:solidFill>
                  </a:rPr>
                  <a:t> </a:t>
                </a:r>
                <a:endParaRPr lang="es-E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944" y="2915741"/>
                <a:ext cx="7056784" cy="863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92240" y="4859957"/>
                <a:ext cx="1150380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∈ 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40" y="4859957"/>
                <a:ext cx="1150380" cy="435825"/>
              </a:xfrm>
              <a:prstGeom prst="rect">
                <a:avLst/>
              </a:prstGeom>
              <a:blipFill rotWithShape="1">
                <a:blip r:embed="rId3"/>
                <a:stretch>
                  <a:fillRect l="-532" b="-1944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79872" y="5868069"/>
            <a:ext cx="3058851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1"/>
                </a:solidFill>
              </a:rPr>
              <a:t>But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all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have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is</a:t>
            </a:r>
            <a:r>
              <a:rPr lang="es-ES" dirty="0" smtClean="0">
                <a:solidFill>
                  <a:schemeClr val="tx1"/>
                </a:solidFill>
              </a:rPr>
              <a:t> …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6" name="15 Grupo"/>
          <p:cNvGrpSpPr/>
          <p:nvPr/>
        </p:nvGrpSpPr>
        <p:grpSpPr>
          <a:xfrm>
            <a:off x="4788942" y="6141251"/>
            <a:ext cx="1734348" cy="642942"/>
            <a:chOff x="2825734" y="5208597"/>
            <a:chExt cx="1734348" cy="642942"/>
          </a:xfrm>
        </p:grpSpPr>
        <p:sp>
          <p:nvSpPr>
            <p:cNvPr id="7" name="12 CuadroTexto"/>
            <p:cNvSpPr txBox="1"/>
            <p:nvPr/>
          </p:nvSpPr>
          <p:spPr>
            <a:xfrm>
              <a:off x="2825734" y="5280035"/>
              <a:ext cx="1558440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F={(x</a:t>
              </a:r>
              <a:r>
                <a:rPr lang="en-US" sz="1100" dirty="0" smtClean="0">
                  <a:solidFill>
                    <a:schemeClr val="tx1"/>
                  </a:solidFill>
                </a:rPr>
                <a:t>i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</a:rPr>
                <a:t>yi</a:t>
              </a:r>
              <a:r>
                <a:rPr lang="en-US" dirty="0" smtClean="0">
                  <a:solidFill>
                    <a:schemeClr val="tx1"/>
                  </a:solidFill>
                </a:rPr>
                <a:t>)}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13 CuadroTexto"/>
            <p:cNvSpPr txBox="1"/>
            <p:nvPr/>
          </p:nvSpPr>
          <p:spPr>
            <a:xfrm>
              <a:off x="4183056" y="5601791"/>
              <a:ext cx="377026" cy="249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1100" dirty="0" smtClean="0">
                  <a:solidFill>
                    <a:schemeClr val="tx1"/>
                  </a:solidFill>
                </a:rPr>
                <a:t>=1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14 CuadroTexto"/>
            <p:cNvSpPr txBox="1"/>
            <p:nvPr/>
          </p:nvSpPr>
          <p:spPr>
            <a:xfrm>
              <a:off x="4183056" y="5208597"/>
              <a:ext cx="287258" cy="249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68704" y="3131765"/>
            <a:ext cx="81785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(1.1)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Linking Optimization 1 and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5816" y="2123653"/>
                <a:ext cx="8477250" cy="3712619"/>
              </a:xfrm>
              <a:ln/>
            </p:spPr>
            <p:txBody>
              <a:bodyPr>
                <a:spAutoFit/>
              </a:bodyPr>
              <a:lstStyle/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 smtClean="0">
                    <a:latin typeface="Times New Roman" pitchFamily="18" charset="0"/>
                  </a:rPr>
                  <a:t>minimize </a:t>
                </a:r>
              </a:p>
              <a:p>
                <a:pPr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b="1" i="1" dirty="0"/>
                  <a:t>B</a:t>
                </a:r>
                <a:r>
                  <a:rPr lang="en-GB" i="1" dirty="0" smtClean="0">
                    <a:latin typeface="Times New Roman" pitchFamily="18" charset="0"/>
                  </a:rPr>
                  <a:t>(</a:t>
                </a:r>
                <a:r>
                  <a:rPr lang="en-GB" b="1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) = - ∑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i=1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 + 0.5 ∑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i=1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∑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j=1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 smtClean="0">
                    <a:latin typeface="Times New Roman" pitchFamily="18" charset="0"/>
                    <a:cs typeface="Times New Roman" pitchFamily="18" charset="0"/>
                  </a:rPr>
                  <a:t>subject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to: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∑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i=1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=0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4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4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6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sz="2600" i="1" baseline="-33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≥0</a:t>
                </a:r>
                <a:r>
                  <a:rPr lang="en-GB" sz="2600" dirty="0">
                    <a:latin typeface="Times New Roman" pitchFamily="18" charset="0"/>
                    <a:cs typeface="Times New Roman" pitchFamily="18" charset="0"/>
                  </a:rPr>
                  <a:t> for all </a:t>
                </a:r>
                <a:r>
                  <a:rPr lang="en-GB" sz="26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=1..N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sz="26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6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sz="26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s-ES" sz="2600" b="0" i="1" dirty="0" smtClean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s-ES" sz="26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p>
                      <m:e>
                        <m:r>
                          <a:rPr lang="en-GB" sz="2600" i="1" dirty="0"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GB" sz="2600" i="1" baseline="-33000" dirty="0" err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GB" sz="2600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GB" sz="2600" i="1" baseline="-33000" dirty="0" err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GB" sz="2600" b="1" i="1" dirty="0" err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nary>
                    <m:r>
                      <a:rPr lang="en-GB" sz="2600" i="1" baseline="-33000" dirty="0" err="1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GB" sz="2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Times New Roman" pitchFamily="18" charset="0"/>
                    <a:cs typeface="Times New Roman" pitchFamily="18" charset="0"/>
                  </a:rPr>
                  <a:t>and 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sz="260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GB" sz="2600" i="1" dirty="0" err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GB" sz="2600" i="1" baseline="-33000" dirty="0" err="1">
                        <a:latin typeface="Cambria Math"/>
                        <a:cs typeface="Times New Roman" pitchFamily="18" charset="0"/>
                      </a:rPr>
                      <m:t>𝑠𝑣</m:t>
                    </m:r>
                    <m:r>
                      <a:rPr lang="en-GB" sz="2600" i="1" dirty="0">
                        <a:latin typeface="Cambria Math"/>
                        <a:cs typeface="Times New Roman" pitchFamily="18" charset="0"/>
                      </a:rPr>
                      <m:t> – </m:t>
                    </m:r>
                    <m:r>
                      <a:rPr lang="en-GB" sz="26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sz="2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sz="2600" b="1" i="1" dirty="0" err="1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GB" sz="2600" i="1" baseline="33000" dirty="0" err="1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GB" sz="2600" i="1" baseline="-33000" dirty="0" err="1">
                        <a:latin typeface="Cambria Math"/>
                        <a:cs typeface="Times New Roman" pitchFamily="18" charset="0"/>
                      </a:rPr>
                      <m:t>𝑠𝑣</m:t>
                    </m:r>
                  </m:oMath>
                </a14:m>
                <a:endParaRPr lang="en-GB" sz="2600" i="1" baseline="-33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5816" y="2123653"/>
                <a:ext cx="8477250" cy="3712619"/>
              </a:xfrm>
              <a:blipFill>
                <a:blip r:embed="rId3"/>
                <a:stretch>
                  <a:fillRect l="-1582" t="-4269"/>
                </a:stretch>
              </a:blipFill>
              <a:ln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760392" y="3779837"/>
                <a:ext cx="4093044" cy="60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s-A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s-AR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AR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s-AR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AR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AR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`′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s-A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A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s-AR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AR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s-AR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AR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s-AR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s-AR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endParaRPr lang="es-AR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392" y="3779837"/>
                <a:ext cx="4093044" cy="601768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876298" y="5685886"/>
            <a:ext cx="8339142" cy="1924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3200" i="1" baseline="-3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&gt;0 for the support vectors (</a:t>
            </a:r>
            <a:r>
              <a:rPr lang="en-GB" sz="32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GB" sz="3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and 0 otherwise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3200" i="1" baseline="-3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i="1" baseline="-3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known as </a:t>
            </a:r>
            <a:r>
              <a:rPr lang="en-GB" sz="32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GB" sz="3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coefficients</a:t>
            </a:r>
          </a:p>
          <a:p>
            <a:endParaRPr lang="es-A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9873" y="3540959"/>
                <a:ext cx="7704856" cy="670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14:m>
                  <m:oMath xmlns:m="http://schemas.openxmlformats.org/officeDocument/2006/math">
                    <m:r>
                      <a:rPr lang="en-GB" sz="3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sz="36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s-ES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𝜖</m:t>
                        </m:r>
                        <m:r>
                          <a:rPr lang="es-ES" sz="3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𝑠𝑣</m:t>
                        </m:r>
                      </m:sub>
                      <m:sup/>
                      <m:e>
                        <m:r>
                          <a:rPr lang="en-GB" sz="36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GB" sz="3600" i="1" baseline="-33000" dirty="0" err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GB" sz="3600" i="1" dirty="0" err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GB" sz="3600" i="1" baseline="-33000" dirty="0" err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GB" sz="3600" b="1" i="1" dirty="0" err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nary>
                    <m:r>
                      <a:rPr lang="en-GB" sz="3600" i="1" baseline="-33000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 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GB" sz="3600" i="1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GB" sz="3600" i="1" baseline="-33000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𝑠𝑣</m:t>
                    </m:r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– </m:t>
                    </m:r>
                    <m:r>
                      <a:rPr lang="en-GB" sz="3600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sz="3600" b="1" i="1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GB" sz="3600" i="1" baseline="33000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GB" sz="3600" i="1" baseline="-33000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𝑠𝑣</m:t>
                    </m:r>
                  </m:oMath>
                </a14:m>
                <a:endParaRPr lang="en-GB" sz="3600" i="1" baseline="-3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73" y="3540959"/>
                <a:ext cx="7704856" cy="670440"/>
              </a:xfrm>
              <a:prstGeom prst="rect">
                <a:avLst/>
              </a:prstGeom>
              <a:blipFill rotWithShape="1">
                <a:blip r:embed="rId3"/>
                <a:stretch>
                  <a:fillRect t="-11818" b="-318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575816" y="5292005"/>
            <a:ext cx="926888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err="1" smtClean="0">
                <a:solidFill>
                  <a:schemeClr val="accent6">
                    <a:lumMod val="50000"/>
                  </a:schemeClr>
                </a:solidFill>
              </a:rPr>
              <a:t>What`s</a:t>
            </a:r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sz="3200" dirty="0" err="1" smtClean="0">
                <a:solidFill>
                  <a:schemeClr val="accent6">
                    <a:lumMod val="50000"/>
                  </a:schemeClr>
                </a:solidFill>
              </a:rPr>
              <a:t>that</a:t>
            </a:r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sz="3200" dirty="0" err="1" smtClean="0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sz="3200" dirty="0" err="1" smtClean="0">
                <a:solidFill>
                  <a:schemeClr val="accent6">
                    <a:lumMod val="50000"/>
                  </a:schemeClr>
                </a:solidFill>
              </a:rPr>
              <a:t>means</a:t>
            </a:r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es-AR" sz="3200" dirty="0" err="1" smtClean="0">
                <a:solidFill>
                  <a:schemeClr val="accent6">
                    <a:lumMod val="50000"/>
                  </a:schemeClr>
                </a:solidFill>
              </a:rPr>
              <a:t>terms</a:t>
            </a:r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es-AR" sz="3200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 data at </a:t>
            </a:r>
            <a:r>
              <a:rPr lang="es-AR" sz="3200" dirty="0" err="1" smtClean="0">
                <a:solidFill>
                  <a:schemeClr val="accent6">
                    <a:lumMod val="50000"/>
                  </a:schemeClr>
                </a:solidFill>
              </a:rPr>
              <a:t>hand</a:t>
            </a:r>
            <a:r>
              <a:rPr lang="es-AR" sz="32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s-A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/>
              <a:t>But real problems are usually noisy and non linear separable</a:t>
            </a: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11518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457152" y="60589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18376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8376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2948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29806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11518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20662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27520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25234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1542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2228552" y="49159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19999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685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2685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3177877" y="4941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3142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542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33715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1999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1999952" y="6287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grpSp>
        <p:nvGrpSpPr>
          <p:cNvPr id="48" name="Group 33"/>
          <p:cNvGrpSpPr>
            <a:grpSpLocks/>
          </p:cNvGrpSpPr>
          <p:nvPr/>
        </p:nvGrpSpPr>
        <p:grpSpPr bwMode="auto">
          <a:xfrm>
            <a:off x="685800" y="3851275"/>
            <a:ext cx="3825875" cy="722313"/>
            <a:chOff x="432" y="2426"/>
            <a:chExt cx="2410" cy="455"/>
          </a:xfrm>
        </p:grpSpPr>
        <p:sp>
          <p:nvSpPr>
            <p:cNvPr id="49" name="Line 26"/>
            <p:cNvSpPr>
              <a:spLocks noChangeShapeType="1"/>
            </p:cNvSpPr>
            <p:nvPr/>
          </p:nvSpPr>
          <p:spPr bwMode="auto">
            <a:xfrm flipV="1">
              <a:off x="432" y="2591"/>
              <a:ext cx="2160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AutoShape 28"/>
            <p:cNvSpPr>
              <a:spLocks noChangeArrowheads="1"/>
            </p:cNvSpPr>
            <p:nvPr/>
          </p:nvSpPr>
          <p:spPr bwMode="auto">
            <a:xfrm>
              <a:off x="2631" y="2426"/>
              <a:ext cx="211" cy="288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000080"/>
                  </a:solidFill>
                  <a:latin typeface="Times New Roman" pitchFamily="18" charset="0"/>
                </a:rPr>
                <a:t>h</a:t>
              </a:r>
              <a:r>
                <a:rPr lang="en-GB" baseline="-3300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 bwMode="auto">
          <a:xfrm flipH="1" flipV="1">
            <a:off x="2328863" y="3817938"/>
            <a:ext cx="114300" cy="490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76016" y="3817938"/>
                <a:ext cx="464871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16" y="3817938"/>
                <a:ext cx="464871" cy="435825"/>
              </a:xfrm>
              <a:prstGeom prst="rect">
                <a:avLst/>
              </a:prstGeom>
              <a:blipFill rotWithShape="1">
                <a:blip r:embed="rId3"/>
                <a:stretch>
                  <a:fillRect l="-2632" b="-194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ine 26"/>
          <p:cNvSpPr>
            <a:spLocks noChangeShapeType="1"/>
          </p:cNvSpPr>
          <p:nvPr/>
        </p:nvSpPr>
        <p:spPr bwMode="auto">
          <a:xfrm flipV="1">
            <a:off x="838200" y="4759622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791840" y="3391470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84328" y="2411685"/>
                <a:ext cx="1789016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=+</m:t>
                          </m:r>
                        </m:e>
                      </m:d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28" y="2411685"/>
                <a:ext cx="1789016" cy="435825"/>
              </a:xfrm>
              <a:prstGeom prst="rect">
                <a:avLst/>
              </a:prstGeom>
              <a:blipFill rotWithShape="1">
                <a:blip r:embed="rId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68304" y="5058963"/>
                <a:ext cx="1809918" cy="488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</m:t>
                          </m:r>
                        </m:e>
                      </m:d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304" y="5058963"/>
                <a:ext cx="1809918" cy="488019"/>
              </a:xfrm>
              <a:prstGeom prst="rect">
                <a:avLst/>
              </a:prstGeom>
              <a:blipFill rotWithShape="1"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 bwMode="auto">
          <a:xfrm flipH="1">
            <a:off x="3406477" y="2771725"/>
            <a:ext cx="1993875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56" idx="1"/>
          </p:cNvCxnSpPr>
          <p:nvPr/>
        </p:nvCxnSpPr>
        <p:spPr bwMode="auto">
          <a:xfrm flipH="1">
            <a:off x="3744168" y="5302973"/>
            <a:ext cx="1224136" cy="18446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Oval 20"/>
          <p:cNvSpPr>
            <a:spLocks noChangeArrowheads="1"/>
          </p:cNvSpPr>
          <p:nvPr/>
        </p:nvSpPr>
        <p:spPr bwMode="auto">
          <a:xfrm>
            <a:off x="3659584" y="4427909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2952080" y="2987749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62" name="Oval 20"/>
          <p:cNvSpPr>
            <a:spLocks noChangeArrowheads="1"/>
          </p:cNvSpPr>
          <p:nvPr/>
        </p:nvSpPr>
        <p:spPr bwMode="auto">
          <a:xfrm>
            <a:off x="3096096" y="3779837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3406477" y="3554685"/>
            <a:ext cx="193675" cy="12049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533956" y="3600025"/>
                <a:ext cx="446532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956" y="3600025"/>
                <a:ext cx="446532" cy="435825"/>
              </a:xfrm>
              <a:prstGeom prst="rect">
                <a:avLst/>
              </a:prstGeom>
              <a:blipFill rotWithShape="1">
                <a:blip r:embed="rId6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74717" y="4085272"/>
                <a:ext cx="501996" cy="469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717" y="4085272"/>
                <a:ext cx="501996" cy="469680"/>
              </a:xfrm>
              <a:prstGeom prst="rect">
                <a:avLst/>
              </a:prstGeom>
              <a:blipFill rotWithShape="1">
                <a:blip r:embed="rId7"/>
                <a:stretch>
                  <a:fillRect l="-2439" b="-116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3744168" y="4157153"/>
            <a:ext cx="13054" cy="2707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endCxn id="61" idx="4"/>
          </p:cNvCxnSpPr>
          <p:nvPr/>
        </p:nvCxnSpPr>
        <p:spPr bwMode="auto">
          <a:xfrm flipH="1" flipV="1">
            <a:off x="3066380" y="3216349"/>
            <a:ext cx="225797" cy="10374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024088" y="3059757"/>
                <a:ext cx="501996" cy="469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088" y="3059757"/>
                <a:ext cx="501996" cy="469680"/>
              </a:xfrm>
              <a:prstGeom prst="rect">
                <a:avLst/>
              </a:prstGeom>
              <a:blipFill rotWithShape="1">
                <a:blip r:embed="rId8"/>
                <a:stretch>
                  <a:fillRect l="-1220" b="-116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H="1" flipV="1">
            <a:off x="1266180" y="3894137"/>
            <a:ext cx="114300" cy="5337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295896" y="3923853"/>
                <a:ext cx="501996" cy="469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6" y="3923853"/>
                <a:ext cx="501996" cy="469680"/>
              </a:xfrm>
              <a:prstGeom prst="rect">
                <a:avLst/>
              </a:prstGeom>
              <a:blipFill rotWithShape="1">
                <a:blip r:embed="rId9"/>
                <a:stretch>
                  <a:fillRect l="-2439" b="-116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/>
              <a:t>Soft-Margin SVMs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43" name="Text Box 39"/>
              <p:cNvSpPr txBox="1">
                <a:spLocks noChangeArrowheads="1"/>
              </p:cNvSpPr>
              <p:nvPr/>
            </p:nvSpPr>
            <p:spPr bwMode="auto">
              <a:xfrm>
                <a:off x="4220840" y="5323110"/>
                <a:ext cx="5562870" cy="13738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lvl="1" indent="-323850">
                  <a:buSzPct val="75000"/>
                  <a:buFont typeface="Symbol" pitchFamily="18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</a:pPr>
                <a14:m>
                  <m:oMath xmlns:m="http://schemas.openxmlformats.org/officeDocument/2006/math">
                    <m:r>
                      <a:rPr lang="en-GB" sz="3200" b="1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sz="32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sz="3200" b="1" i="1" dirty="0" err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GB" sz="3200" i="1" baseline="-33000" dirty="0" err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GB" sz="3200" i="1" baseline="33000" dirty="0" err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GB" sz="3200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GB" sz="3200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sz="3200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≥ 1 </m:t>
                    </m:r>
                  </m:oMath>
                </a14:m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GB" sz="32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en-GB" sz="3200" i="1" baseline="-33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GB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for</a:t>
                </a:r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32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sz="3200" i="1" baseline="-33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=+1</a:t>
                </a:r>
              </a:p>
              <a:p>
                <a:pPr lvl="1" indent="-323850">
                  <a:buSzPct val="75000"/>
                  <a:buFont typeface="Symbol" pitchFamily="18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</a:pPr>
                <a14:m>
                  <m:oMath xmlns:m="http://schemas.openxmlformats.org/officeDocument/2006/math">
                    <m:r>
                      <a:rPr lang="en-GB" sz="3200" b="1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sz="32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sz="3200" b="1" i="1" dirty="0" err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GB" sz="3200" i="1" baseline="-33000" dirty="0" err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GB" sz="3200" i="1" baseline="33000" dirty="0" err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GB" sz="3200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GB" sz="3200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sz="3200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≤ −1</m:t>
                    </m:r>
                  </m:oMath>
                </a14:m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GB" sz="32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en-GB" sz="3200" i="1" baseline="-33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GB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for</a:t>
                </a:r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32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sz="3200" i="1" baseline="-33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=-1</a:t>
                </a:r>
              </a:p>
              <a:p>
                <a:pPr lvl="1" indent="-323850">
                  <a:buSzPct val="75000"/>
                  <a:buFont typeface="Symbol" pitchFamily="18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</a:pPr>
                <a:r>
                  <a:rPr lang="en-GB" sz="32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en-GB" sz="3200" i="1" baseline="-33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≥ 0; </a:t>
                </a:r>
                <a:r>
                  <a:rPr lang="en-GB" sz="32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=1..N</a:t>
                </a:r>
              </a:p>
            </p:txBody>
          </p:sp>
        </mc:Choice>
        <mc:Fallback>
          <p:sp>
            <p:nvSpPr>
              <p:cNvPr id="21543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0840" y="5323110"/>
                <a:ext cx="5562870" cy="1373838"/>
              </a:xfrm>
              <a:prstGeom prst="rect">
                <a:avLst/>
              </a:prstGeom>
              <a:blipFill>
                <a:blip r:embed="rId3"/>
                <a:stretch>
                  <a:fillRect l="-2410" t="-11504" r="-2738" b="-1814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utoShape 2"/>
          <p:cNvSpPr>
            <a:spLocks noChangeArrowheads="1"/>
          </p:cNvSpPr>
          <p:nvPr/>
        </p:nvSpPr>
        <p:spPr bwMode="auto">
          <a:xfrm>
            <a:off x="11518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2457152" y="60589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18376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8376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22948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2980680" y="33260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151880" y="3554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20662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2752080" y="24116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50" name="AutoShape 11"/>
          <p:cNvSpPr>
            <a:spLocks noChangeArrowheads="1"/>
          </p:cNvSpPr>
          <p:nvPr/>
        </p:nvSpPr>
        <p:spPr bwMode="auto">
          <a:xfrm>
            <a:off x="2523480" y="2868885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51" name="Oval 12"/>
          <p:cNvSpPr>
            <a:spLocks noChangeArrowheads="1"/>
          </p:cNvSpPr>
          <p:nvPr/>
        </p:nvSpPr>
        <p:spPr bwMode="auto">
          <a:xfrm>
            <a:off x="1542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2228552" y="49159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19999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2685752" y="5144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685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6" name="Oval 17"/>
          <p:cNvSpPr>
            <a:spLocks noChangeArrowheads="1"/>
          </p:cNvSpPr>
          <p:nvPr/>
        </p:nvSpPr>
        <p:spPr bwMode="auto">
          <a:xfrm>
            <a:off x="3177877" y="4941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3142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8" name="Oval 19"/>
          <p:cNvSpPr>
            <a:spLocks noChangeArrowheads="1"/>
          </p:cNvSpPr>
          <p:nvPr/>
        </p:nvSpPr>
        <p:spPr bwMode="auto">
          <a:xfrm>
            <a:off x="1542752" y="56017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9" name="Oval 20"/>
          <p:cNvSpPr>
            <a:spLocks noChangeArrowheads="1"/>
          </p:cNvSpPr>
          <p:nvPr/>
        </p:nvSpPr>
        <p:spPr bwMode="auto">
          <a:xfrm>
            <a:off x="3371552" y="53731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60" name="Oval 21"/>
          <p:cNvSpPr>
            <a:spLocks noChangeArrowheads="1"/>
          </p:cNvSpPr>
          <p:nvPr/>
        </p:nvSpPr>
        <p:spPr bwMode="auto">
          <a:xfrm>
            <a:off x="1999952" y="58303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61" name="Oval 22"/>
          <p:cNvSpPr>
            <a:spLocks noChangeArrowheads="1"/>
          </p:cNvSpPr>
          <p:nvPr/>
        </p:nvSpPr>
        <p:spPr bwMode="auto">
          <a:xfrm>
            <a:off x="1999952" y="6287541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grpSp>
        <p:nvGrpSpPr>
          <p:cNvPr id="62" name="Group 33"/>
          <p:cNvGrpSpPr>
            <a:grpSpLocks/>
          </p:cNvGrpSpPr>
          <p:nvPr/>
        </p:nvGrpSpPr>
        <p:grpSpPr bwMode="auto">
          <a:xfrm>
            <a:off x="685800" y="3851275"/>
            <a:ext cx="3825875" cy="722313"/>
            <a:chOff x="432" y="2426"/>
            <a:chExt cx="2410" cy="455"/>
          </a:xfrm>
        </p:grpSpPr>
        <p:sp>
          <p:nvSpPr>
            <p:cNvPr id="63" name="Line 26"/>
            <p:cNvSpPr>
              <a:spLocks noChangeShapeType="1"/>
            </p:cNvSpPr>
            <p:nvPr/>
          </p:nvSpPr>
          <p:spPr bwMode="auto">
            <a:xfrm flipV="1">
              <a:off x="432" y="2591"/>
              <a:ext cx="2160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AutoShape 28"/>
            <p:cNvSpPr>
              <a:spLocks noChangeArrowheads="1"/>
            </p:cNvSpPr>
            <p:nvPr/>
          </p:nvSpPr>
          <p:spPr bwMode="auto">
            <a:xfrm>
              <a:off x="2631" y="2426"/>
              <a:ext cx="211" cy="288"/>
            </a:xfrm>
            <a:prstGeom prst="roundRect">
              <a:avLst>
                <a:gd name="adj" fmla="val 694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000080"/>
                  </a:solidFill>
                  <a:latin typeface="Times New Roman" pitchFamily="18" charset="0"/>
                </a:rPr>
                <a:t>h</a:t>
              </a:r>
              <a:r>
                <a:rPr lang="en-GB" baseline="-3300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cxnSp>
        <p:nvCxnSpPr>
          <p:cNvPr id="65" name="Straight Arrow Connector 64"/>
          <p:cNvCxnSpPr/>
          <p:nvPr/>
        </p:nvCxnSpPr>
        <p:spPr bwMode="auto">
          <a:xfrm flipH="1" flipV="1">
            <a:off x="2328863" y="3817938"/>
            <a:ext cx="114300" cy="4905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376016" y="3817938"/>
                <a:ext cx="464871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16" y="3817938"/>
                <a:ext cx="464871" cy="435825"/>
              </a:xfrm>
              <a:prstGeom prst="rect">
                <a:avLst/>
              </a:prstGeom>
              <a:blipFill rotWithShape="1">
                <a:blip r:embed="rId4"/>
                <a:stretch>
                  <a:fillRect l="-2632" b="-194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26"/>
          <p:cNvSpPr>
            <a:spLocks noChangeShapeType="1"/>
          </p:cNvSpPr>
          <p:nvPr/>
        </p:nvSpPr>
        <p:spPr bwMode="auto">
          <a:xfrm flipV="1">
            <a:off x="838200" y="4759622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26"/>
          <p:cNvSpPr>
            <a:spLocks noChangeShapeType="1"/>
          </p:cNvSpPr>
          <p:nvPr/>
        </p:nvSpPr>
        <p:spPr bwMode="auto">
          <a:xfrm flipV="1">
            <a:off x="791840" y="3391470"/>
            <a:ext cx="3429000" cy="460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3659584" y="4427909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2952080" y="2987749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73" name="Oval 20"/>
          <p:cNvSpPr>
            <a:spLocks noChangeArrowheads="1"/>
          </p:cNvSpPr>
          <p:nvPr/>
        </p:nvSpPr>
        <p:spPr bwMode="auto">
          <a:xfrm>
            <a:off x="3096096" y="3779837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3406477" y="3554685"/>
            <a:ext cx="193675" cy="12049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533956" y="3600025"/>
                <a:ext cx="446532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956" y="3600025"/>
                <a:ext cx="446532" cy="435825"/>
              </a:xfrm>
              <a:prstGeom prst="rect">
                <a:avLst/>
              </a:prstGeom>
              <a:blipFill rotWithShape="1">
                <a:blip r:embed="rId5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674717" y="4085272"/>
                <a:ext cx="501996" cy="469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717" y="4085272"/>
                <a:ext cx="501996" cy="469680"/>
              </a:xfrm>
              <a:prstGeom prst="rect">
                <a:avLst/>
              </a:prstGeom>
              <a:blipFill rotWithShape="1">
                <a:blip r:embed="rId6"/>
                <a:stretch>
                  <a:fillRect l="-2439" b="-116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 bwMode="auto">
          <a:xfrm>
            <a:off x="3744168" y="4157153"/>
            <a:ext cx="13054" cy="2707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endCxn id="72" idx="4"/>
          </p:cNvCxnSpPr>
          <p:nvPr/>
        </p:nvCxnSpPr>
        <p:spPr bwMode="auto">
          <a:xfrm flipH="1" flipV="1">
            <a:off x="3066380" y="3216349"/>
            <a:ext cx="225797" cy="10374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3024088" y="3059757"/>
                <a:ext cx="501996" cy="469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088" y="3059757"/>
                <a:ext cx="501996" cy="469680"/>
              </a:xfrm>
              <a:prstGeom prst="rect">
                <a:avLst/>
              </a:prstGeom>
              <a:blipFill rotWithShape="1">
                <a:blip r:embed="rId7"/>
                <a:stretch>
                  <a:fillRect l="-1220" b="-116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 bwMode="auto">
          <a:xfrm flipH="1" flipV="1">
            <a:off x="1266180" y="3894137"/>
            <a:ext cx="114300" cy="5337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295896" y="3923853"/>
                <a:ext cx="501996" cy="469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s-ES_tradn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6" y="3923853"/>
                <a:ext cx="501996" cy="469680"/>
              </a:xfrm>
              <a:prstGeom prst="rect">
                <a:avLst/>
              </a:prstGeom>
              <a:blipFill rotWithShape="1">
                <a:blip r:embed="rId8"/>
                <a:stretch>
                  <a:fillRect l="-2439" b="-116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Optimization problem 3 (Soft-Margin SVM)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3188245"/>
              </a:xfrm>
              <a:ln/>
            </p:spPr>
            <p:txBody>
              <a:bodyPr>
                <a:spAutoFit/>
              </a:bodyPr>
              <a:lstStyle/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Primal form</a:t>
                </a:r>
              </a:p>
              <a:p>
                <a:pPr>
                  <a:lnSpc>
                    <a:spcPct val="113000"/>
                  </a:lnSpc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minimize: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i="1" dirty="0" err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GB" i="1" dirty="0" err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)=0.5 </m:t>
                    </m:r>
                    <m:r>
                      <a:rPr lang="en-GB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i="1" baseline="33000" dirty="0" err="1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GB" i="1" baseline="33000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+ 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GB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s-ES" b="0" i="1" dirty="0" smtClean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s-ES" b="0" i="1" dirty="0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GB" b="1" i="1" baseline="-33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3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subject to: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GB" i="1" baseline="-33000" dirty="0" err="1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GB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i="1" baseline="33000" dirty="0" err="1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+ 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] ≥ 1−</m:t>
                    </m:r>
                    <m:r>
                      <a:rPr lang="en-GB" b="1" i="1" dirty="0">
                        <a:latin typeface="Cambria Math"/>
                        <a:cs typeface="Times New Roman" pitchFamily="18" charset="0"/>
                      </a:rPr>
                      <m:t>𝝃</m:t>
                    </m:r>
                    <m:r>
                      <a:rPr lang="en-GB" b="1" i="1" baseline="-33000" dirty="0">
                        <a:latin typeface="Cambria Math"/>
                        <a:cs typeface="Times New Roman" pitchFamily="18" charset="0"/>
                      </a:rPr>
                      <m:t>𝒊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 for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=1..N </a:t>
                </a:r>
              </a:p>
              <a:p>
                <a:pPr lvl="4">
                  <a:lnSpc>
                    <a:spcPct val="113000"/>
                  </a:lnSpc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 err="1"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en-GB" sz="3200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&gt;0 for all </a:t>
                </a:r>
                <a:r>
                  <a:rPr lang="en-GB" sz="32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=1..N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4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22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3188245"/>
              </a:xfrm>
              <a:blipFill rotWithShape="1">
                <a:blip r:embed="rId3"/>
                <a:stretch>
                  <a:fillRect l="-1629" t="-5163" r="-779"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Optimization problem 3 (Soft-Margin SVM)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6089809"/>
              </a:xfrm>
              <a:ln/>
            </p:spPr>
            <p:txBody>
              <a:bodyPr>
                <a:spAutoFit/>
              </a:bodyPr>
              <a:lstStyle/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Primal form</a:t>
                </a:r>
              </a:p>
              <a:p>
                <a:pPr>
                  <a:lnSpc>
                    <a:spcPct val="113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minimize: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𝑉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GB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i="1" dirty="0" err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GB" i="1" dirty="0" err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)=0.5 </m:t>
                    </m:r>
                    <m:r>
                      <a:rPr lang="en-GB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i="1" baseline="33000" dirty="0" err="1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GB" i="1" baseline="33000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+ 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GB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s-ES" i="1" dirty="0"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s-ES" i="1" dirty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s-ES" i="1" dirty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GB" b="1" i="1" baseline="-33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3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subject to: 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GB" i="1" baseline="-33000" dirty="0" err="1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GB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i="1" baseline="33000" dirty="0" err="1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+ 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] ≥ 1−</m:t>
                    </m:r>
                    <m:r>
                      <a:rPr lang="en-GB" b="1" i="1" dirty="0">
                        <a:latin typeface="Cambria Math"/>
                        <a:cs typeface="Times New Roman" pitchFamily="18" charset="0"/>
                      </a:rPr>
                      <m:t>𝝃</m:t>
                    </m:r>
                    <m:r>
                      <a:rPr lang="en-GB" b="1" i="1" baseline="-33000" dirty="0">
                        <a:latin typeface="Cambria Math"/>
                        <a:cs typeface="Times New Roman" pitchFamily="18" charset="0"/>
                      </a:rPr>
                      <m:t>𝒊</m:t>
                    </m:r>
                    <m:r>
                      <a:rPr lang="en-GB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 for all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=1..N </a:t>
                </a:r>
              </a:p>
              <a:p>
                <a:pPr lvl="4">
                  <a:lnSpc>
                    <a:spcPct val="113000"/>
                  </a:lnSpc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3200" i="1" dirty="0" err="1"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en-GB" sz="3200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&gt;0 for all </a:t>
                </a:r>
                <a:r>
                  <a:rPr lang="en-GB" sz="32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3200" i="1" dirty="0">
                    <a:latin typeface="Times New Roman" pitchFamily="18" charset="0"/>
                    <a:cs typeface="Times New Roman" pitchFamily="18" charset="0"/>
                  </a:rPr>
                  <a:t>=1..N</a:t>
                </a: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b="1" i="1" dirty="0" smtClean="0">
                    <a:latin typeface="Times New Roman" pitchFamily="18" charset="0"/>
                    <a:cs typeface="Times New Roman" pitchFamily="18" charset="0"/>
                  </a:rPr>
                  <a:t>Dual 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form minimize </a:t>
                </a:r>
              </a:p>
              <a:p>
                <a:pPr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b="1" i="1" dirty="0"/>
                  <a:t>B</a:t>
                </a:r>
                <a:r>
                  <a:rPr lang="en-GB" i="1" dirty="0" smtClean="0">
                    <a:latin typeface="Times New Roman" pitchFamily="18" charset="0"/>
                  </a:rPr>
                  <a:t>(</a:t>
                </a:r>
                <a:r>
                  <a:rPr lang="en-GB" b="1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) = - ∑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i=1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 + 0.5 ∑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i=1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∑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j=1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GB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subject to: 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				∑</a:t>
                </a:r>
                <a:r>
                  <a:rPr lang="en-GB" i="1" baseline="33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i=1 </a:t>
                </a:r>
                <a:r>
                  <a:rPr lang="en-GB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=0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4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	0≤ α</a:t>
                </a:r>
                <a:r>
                  <a:rPr lang="en-GB" sz="2600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≤  C</a:t>
                </a:r>
                <a:r>
                  <a:rPr lang="en-GB" sz="2600" dirty="0">
                    <a:latin typeface="Times New Roman" pitchFamily="18" charset="0"/>
                    <a:cs typeface="Times New Roman" pitchFamily="18" charset="0"/>
                  </a:rPr>
                  <a:t> for all </a:t>
                </a:r>
                <a:r>
                  <a:rPr lang="en-GB" sz="26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=1..N</a:t>
                </a:r>
              </a:p>
              <a:p>
                <a:pPr lvl="4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600" dirty="0">
                    <a:latin typeface="Times New Roman" pitchFamily="18" charset="0"/>
                    <a:cs typeface="Times New Roman" pitchFamily="18" charset="0"/>
                  </a:rPr>
                  <a:t>Then again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sz="28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s-E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𝜖</m:t>
                        </m:r>
                        <m:r>
                          <a:rPr lang="es-E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𝑠𝑣</m:t>
                        </m:r>
                      </m:sub>
                      <m:sup/>
                      <m:e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GB" sz="2800" i="1" baseline="-33000" dirty="0" err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GB" sz="2800" i="1" dirty="0" err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GB" sz="2800" i="1" baseline="-33000" dirty="0" err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GB" sz="2800" b="1" i="1" dirty="0" err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nary>
                    <m:r>
                      <a:rPr lang="en-GB" sz="2800" i="1" baseline="-33000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 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GB" sz="2800" i="1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GB" sz="2800" i="1" baseline="-33000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𝑠𝑣</m:t>
                    </m:r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– </m:t>
                    </m:r>
                    <m:r>
                      <a:rPr lang="en-GB" sz="2800" b="1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GB" sz="2800" b="1" i="1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GB" sz="2800" i="1" baseline="33000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GB" sz="2800" i="1" baseline="-33000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𝑠𝑣</m:t>
                    </m:r>
                  </m:oMath>
                </a14:m>
                <a:endParaRPr lang="en-GB" sz="2800" i="1" baseline="-3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i="1" baseline="-33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4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235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6089809"/>
              </a:xfrm>
              <a:blipFill rotWithShape="1">
                <a:blip r:embed="rId3"/>
                <a:stretch>
                  <a:fillRect l="-1629" t="-2703" r="-779"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764088"/>
          </a:xfrm>
          <a:ln/>
        </p:spPr>
        <p:txBody>
          <a:bodyPr>
            <a:spAutoFit/>
          </a:bodyPr>
          <a:lstStyle/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600" i="1">
                <a:latin typeface="Times New Roman" pitchFamily="18" charset="0"/>
                <a:cs typeface="Times New Roman" pitchFamily="18" charset="0"/>
              </a:rPr>
              <a:t>&gt; 0 only for the SVs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600" i="1">
                <a:latin typeface="Times New Roman" pitchFamily="18" charset="0"/>
                <a:cs typeface="Times New Roman" pitchFamily="18" charset="0"/>
              </a:rPr>
              <a:t>&lt; C →  </a:t>
            </a:r>
            <a:r>
              <a:rPr lang="en-GB" b="1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GB" b="1" i="1" baseline="-33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600" i="1">
                <a:latin typeface="Times New Roman" pitchFamily="18" charset="0"/>
                <a:cs typeface="Times New Roman" pitchFamily="18" charset="0"/>
              </a:rPr>
              <a:t>= C →  </a:t>
            </a:r>
            <a:r>
              <a:rPr lang="en-GB" b="1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GB" b="1" i="1" baseline="-33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&gt; 1 (an error has occurred) 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874713"/>
            <a:ext cx="8607425" cy="62230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1363" y="2101850"/>
            <a:ext cx="6530975" cy="1565275"/>
          </a:xfrm>
          <a:ln/>
        </p:spPr>
        <p:txBody>
          <a:bodyPr>
            <a:spAutoFit/>
          </a:bodyPr>
          <a:lstStyle/>
          <a:p>
            <a:pPr marL="49213" indent="-1905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600" i="1">
                <a:latin typeface="Times New Roman" pitchFamily="18" charset="0"/>
                <a:cs typeface="Times New Roman" pitchFamily="18" charset="0"/>
              </a:rPr>
              <a:t>&gt; 0 only for the SVs</a:t>
            </a:r>
          </a:p>
          <a:p>
            <a:pPr marL="49213" indent="-1905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600" i="1">
                <a:latin typeface="Times New Roman" pitchFamily="18" charset="0"/>
                <a:cs typeface="Times New Roman" pitchFamily="18" charset="0"/>
              </a:rPr>
              <a:t>&lt; C →  </a:t>
            </a:r>
            <a:r>
              <a:rPr lang="en-GB" b="1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GB" b="1" i="1" baseline="-33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marL="49213" indent="-1905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600" i="1">
                <a:latin typeface="Times New Roman" pitchFamily="18" charset="0"/>
                <a:cs typeface="Times New Roman" pitchFamily="18" charset="0"/>
              </a:rPr>
              <a:t>= C →  </a:t>
            </a:r>
            <a:r>
              <a:rPr lang="en-GB" b="1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GB" b="1" i="1" baseline="-33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&gt; 1 (an error has occurred)</a:t>
            </a:r>
            <a:endParaRPr lang="en-GB" sz="2600" b="1" i="1">
              <a:latin typeface="Times New Roman" pitchFamily="18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320232" y="4052404"/>
            <a:ext cx="4608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i="1">
                <a:solidFill>
                  <a:srgbClr val="000000"/>
                </a:solidFill>
              </a:rPr>
              <a:t>for hard-margin classifier (h)</a:t>
            </a:r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0" name="Text Box 10"/>
              <p:cNvSpPr txBox="1">
                <a:spLocks noChangeArrowheads="1"/>
              </p:cNvSpPr>
              <p:nvPr/>
            </p:nvSpPr>
            <p:spPr bwMode="auto">
              <a:xfrm>
                <a:off x="431800" y="4932364"/>
                <a:ext cx="8929688" cy="1692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None/>
                </a:pPr>
                <a:r>
                  <a:rPr lang="en-GB" b="1" i="1" dirty="0" smtClean="0">
                    <a:solidFill>
                      <a:srgbClr val="000000"/>
                    </a:solidFill>
                  </a:rPr>
                  <a:t>For a soft-margin classifier:</a:t>
                </a:r>
              </a:p>
              <a:p>
                <a:pPr>
                  <a:lnSpc>
                    <a:spcPct val="10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None/>
                </a:pP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𝝆</m:t>
                    </m:r>
                    <m:r>
                      <a:rPr lang="en-GB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𝑭</m:t>
                    </m:r>
                    <m:r>
                      <a:rPr lang="en-GB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b>
                        <m:r>
                          <a:rPr lang="es-E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/>
                      </a:rPr>
                      <m:t>&lt;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/>
                      </a:rPr>
                      <m:t>𝑪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/>
                      </a:rPr>
                      <m:t> , 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/>
                      </a:rPr>
                      <m:t>𝑪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b="1" i="1" dirty="0">
                    <a:solidFill>
                      <a:srgbClr val="000000"/>
                    </a:solidFill>
                  </a:rPr>
                  <a:t> , found for the best C that minimize ||ξ|| </a:t>
                </a:r>
              </a:p>
              <a:p>
                <a:pPr>
                  <a:lnSpc>
                    <a:spcPct val="100000"/>
                  </a:lnSpc>
                  <a:spcBef>
                    <a:spcPct val="20000"/>
                  </a:spcBef>
                  <a:buSzPct val="100000"/>
                  <a:buFont typeface="Times New Roman" pitchFamily="18" charset="0"/>
                  <a:buNone/>
                </a:pPr>
                <a:r>
                  <a:rPr lang="en-GB" b="1" i="1" dirty="0">
                    <a:solidFill>
                      <a:srgbClr val="000000"/>
                    </a:solidFill>
                  </a:rPr>
                  <a:t>or equivalently minimize the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𝝃</m:t>
                        </m:r>
                      </m:e>
                      <m:sub>
                        <m:r>
                          <a:rPr lang="es-ES" b="1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GB" b="1" i="1" dirty="0">
                        <a:solidFill>
                          <a:srgbClr val="000000"/>
                        </a:solidFill>
                        <a:latin typeface="Cambria Math"/>
                      </a:rPr>
                      <m:t>/||</m:t>
                    </m:r>
                    <m:r>
                      <a:rPr lang="en-GB" b="1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/>
                      </a:rPr>
                      <m:t>||</m:t>
                    </m:r>
                  </m:oMath>
                </a14:m>
                <a:endParaRPr lang="en-GB" b="1" i="1" dirty="0">
                  <a:solidFill>
                    <a:srgbClr val="000000"/>
                  </a:solidFill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2561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800" y="4932364"/>
                <a:ext cx="8929688" cy="1692275"/>
              </a:xfrm>
              <a:prstGeom prst="rect">
                <a:avLst/>
              </a:prstGeom>
              <a:blipFill rotWithShape="1">
                <a:blip r:embed="rId3"/>
                <a:stretch>
                  <a:fillRect l="-1092" t="-25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9832" y="3741049"/>
                <a:ext cx="3460819" cy="1087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𝑠𝑣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2" y="3741049"/>
                <a:ext cx="3460819" cy="10872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21199" y="6372125"/>
                <a:ext cx="3950890" cy="1087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s-E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  <m:r>
                                    <a:rPr lang="es-E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s-E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s-E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E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99" y="6372125"/>
                <a:ext cx="3950890" cy="1087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913313"/>
          </a:xfrm>
          <a:ln/>
        </p:spPr>
        <p:txBody>
          <a:bodyPr>
            <a:spAutoFit/>
          </a:bodyPr>
          <a:lstStyle/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600" i="1">
                <a:latin typeface="Times New Roman" pitchFamily="18" charset="0"/>
                <a:cs typeface="Times New Roman" pitchFamily="18" charset="0"/>
              </a:rPr>
              <a:t>&gt; 0 only for the SVs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600" i="1">
                <a:latin typeface="Times New Roman" pitchFamily="18" charset="0"/>
                <a:cs typeface="Times New Roman" pitchFamily="18" charset="0"/>
              </a:rPr>
              <a:t>&lt; C →  </a:t>
            </a:r>
            <a:r>
              <a:rPr lang="en-GB" b="1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GB" b="1" i="1" baseline="-33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600" i="1" baseline="-33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600" i="1">
                <a:latin typeface="Times New Roman" pitchFamily="18" charset="0"/>
                <a:cs typeface="Times New Roman" pitchFamily="18" charset="0"/>
              </a:rPr>
              <a:t>= C →  </a:t>
            </a:r>
            <a:r>
              <a:rPr lang="en-GB" b="1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GB" b="1" i="1" baseline="-33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&gt; 1 (an error has occurred) 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>
                <a:latin typeface="Times New Roman" pitchFamily="18" charset="0"/>
                <a:cs typeface="Times New Roman" pitchFamily="18" charset="0"/>
              </a:rPr>
              <a:t>Utility of SVs:</a:t>
            </a:r>
          </a:p>
          <a:p>
            <a:pPr lvl="1"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i="1">
                <a:latin typeface="Times New Roman" pitchFamily="18" charset="0"/>
                <a:cs typeface="Times New Roman" pitchFamily="18" charset="0"/>
              </a:rPr>
              <a:t>Domain description</a:t>
            </a:r>
          </a:p>
          <a:p>
            <a:pPr lvl="2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i="1">
                <a:latin typeface="Times New Roman" pitchFamily="18" charset="0"/>
                <a:cs typeface="Times New Roman" pitchFamily="18" charset="0"/>
              </a:rPr>
              <a:t>Tax et al. Pattern recognition Letters (20:1191-1199)</a:t>
            </a:r>
          </a:p>
          <a:p>
            <a:pPr lvl="1"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i="1">
                <a:latin typeface="Times New Roman" pitchFamily="18" charset="0"/>
                <a:cs typeface="Times New Roman" pitchFamily="18" charset="0"/>
              </a:rPr>
              <a:t>Novelty detection or outlier detection</a:t>
            </a:r>
          </a:p>
          <a:p>
            <a:pPr lvl="2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i="1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i="1">
                <a:latin typeface="Times New Roman" pitchFamily="18" charset="0"/>
                <a:cs typeface="Times New Roman" pitchFamily="18" charset="0"/>
              </a:rPr>
              <a:t>DataBase description and compression</a:t>
            </a:r>
          </a:p>
          <a:p>
            <a:pPr lvl="2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i="1">
                <a:latin typeface="Times New Roman" pitchFamily="18" charset="0"/>
                <a:cs typeface="Times New Roman" pitchFamily="18" charset="0"/>
              </a:rPr>
              <a:t>Scholkopf et al. Extracting Support Data for a Given Task (available at www.kernel-machines.org)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95288"/>
            <a:ext cx="8607425" cy="1262062"/>
          </a:xfrm>
        </p:spPr>
        <p:txBody>
          <a:bodyPr/>
          <a:lstStyle/>
          <a:p>
            <a:r>
              <a:rPr lang="es-ES_tradnl"/>
              <a:t>Non-separable case</a:t>
            </a:r>
            <a:endParaRPr lang="en-US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2160588" y="23399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431800" y="5003800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3803650" y="48593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3433" name="Oval 9"/>
          <p:cNvSpPr>
            <a:spLocks noChangeArrowheads="1"/>
          </p:cNvSpPr>
          <p:nvPr/>
        </p:nvSpPr>
        <p:spPr bwMode="auto">
          <a:xfrm>
            <a:off x="647700" y="48593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1152525" y="48593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3371850" y="485933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2087563" y="48593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2795588" y="48593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03439" name="AutoShape 15"/>
          <p:cNvSpPr>
            <a:spLocks noChangeArrowheads="1"/>
          </p:cNvSpPr>
          <p:nvPr/>
        </p:nvSpPr>
        <p:spPr bwMode="auto">
          <a:xfrm>
            <a:off x="1584325" y="48593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grpSp>
        <p:nvGrpSpPr>
          <p:cNvPr id="103458" name="Group 34"/>
          <p:cNvGrpSpPr>
            <a:grpSpLocks/>
          </p:cNvGrpSpPr>
          <p:nvPr/>
        </p:nvGrpSpPr>
        <p:grpSpPr bwMode="auto">
          <a:xfrm>
            <a:off x="5184775" y="2051050"/>
            <a:ext cx="4824413" cy="4105275"/>
            <a:chOff x="3266" y="1292"/>
            <a:chExt cx="3039" cy="2586"/>
          </a:xfrm>
        </p:grpSpPr>
        <p:sp>
          <p:nvSpPr>
            <p:cNvPr id="103451" name="Line 27"/>
            <p:cNvSpPr>
              <a:spLocks noChangeShapeType="1"/>
            </p:cNvSpPr>
            <p:nvPr/>
          </p:nvSpPr>
          <p:spPr bwMode="auto">
            <a:xfrm flipV="1">
              <a:off x="3266" y="2336"/>
              <a:ext cx="3039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0" name="Line 16"/>
            <p:cNvSpPr>
              <a:spLocks noChangeShapeType="1"/>
            </p:cNvSpPr>
            <p:nvPr/>
          </p:nvSpPr>
          <p:spPr bwMode="auto">
            <a:xfrm>
              <a:off x="4627" y="1610"/>
              <a:ext cx="0" cy="2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Line 17"/>
            <p:cNvSpPr>
              <a:spLocks noChangeShapeType="1"/>
            </p:cNvSpPr>
            <p:nvPr/>
          </p:nvSpPr>
          <p:spPr bwMode="auto">
            <a:xfrm>
              <a:off x="3538" y="3288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Oval 18"/>
            <p:cNvSpPr>
              <a:spLocks noChangeArrowheads="1"/>
            </p:cNvSpPr>
            <p:nvPr/>
          </p:nvSpPr>
          <p:spPr bwMode="auto">
            <a:xfrm>
              <a:off x="5534" y="1292"/>
              <a:ext cx="144" cy="144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03443" name="Oval 19"/>
            <p:cNvSpPr>
              <a:spLocks noChangeArrowheads="1"/>
            </p:cNvSpPr>
            <p:nvPr/>
          </p:nvSpPr>
          <p:spPr bwMode="auto">
            <a:xfrm>
              <a:off x="3674" y="2154"/>
              <a:ext cx="144" cy="144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03444" name="Oval 20"/>
            <p:cNvSpPr>
              <a:spLocks noChangeArrowheads="1"/>
            </p:cNvSpPr>
            <p:nvPr/>
          </p:nvSpPr>
          <p:spPr bwMode="auto">
            <a:xfrm>
              <a:off x="3992" y="2789"/>
              <a:ext cx="144" cy="144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03445" name="Oval 21"/>
            <p:cNvSpPr>
              <a:spLocks noChangeArrowheads="1"/>
            </p:cNvSpPr>
            <p:nvPr/>
          </p:nvSpPr>
          <p:spPr bwMode="auto">
            <a:xfrm>
              <a:off x="5216" y="2237"/>
              <a:ext cx="144" cy="144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103446" name="AutoShape 22"/>
            <p:cNvSpPr>
              <a:spLocks noChangeArrowheads="1"/>
            </p:cNvSpPr>
            <p:nvPr/>
          </p:nvSpPr>
          <p:spPr bwMode="auto">
            <a:xfrm>
              <a:off x="4581" y="3197"/>
              <a:ext cx="144" cy="144"/>
            </a:xfrm>
            <a:prstGeom prst="roundRect">
              <a:avLst>
                <a:gd name="adj" fmla="val 694"/>
              </a:avLst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03447" name="AutoShape 23"/>
            <p:cNvSpPr>
              <a:spLocks noChangeArrowheads="1"/>
            </p:cNvSpPr>
            <p:nvPr/>
          </p:nvSpPr>
          <p:spPr bwMode="auto">
            <a:xfrm>
              <a:off x="5027" y="2744"/>
              <a:ext cx="144" cy="144"/>
            </a:xfrm>
            <a:prstGeom prst="roundRect">
              <a:avLst>
                <a:gd name="adj" fmla="val 694"/>
              </a:avLst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03448" name="AutoShape 24"/>
            <p:cNvSpPr>
              <a:spLocks noChangeArrowheads="1"/>
            </p:cNvSpPr>
            <p:nvPr/>
          </p:nvSpPr>
          <p:spPr bwMode="auto">
            <a:xfrm>
              <a:off x="4264" y="3099"/>
              <a:ext cx="144" cy="144"/>
            </a:xfrm>
            <a:prstGeom prst="roundRect">
              <a:avLst>
                <a:gd name="adj" fmla="val 694"/>
              </a:avLst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r>
                <a:rPr lang="en-GB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03449" name="Freeform 25"/>
            <p:cNvSpPr>
              <a:spLocks/>
            </p:cNvSpPr>
            <p:nvPr/>
          </p:nvSpPr>
          <p:spPr bwMode="auto">
            <a:xfrm>
              <a:off x="3719" y="1701"/>
              <a:ext cx="1679" cy="160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82" y="952"/>
                </a:cxn>
                <a:cxn ang="0">
                  <a:pos x="908" y="1587"/>
                </a:cxn>
                <a:cxn ang="0">
                  <a:pos x="1497" y="861"/>
                </a:cxn>
                <a:cxn ang="0">
                  <a:pos x="1679" y="0"/>
                </a:cxn>
              </a:cxnLst>
              <a:rect l="0" t="0" r="r" b="b"/>
              <a:pathLst>
                <a:path w="1679" h="1602">
                  <a:moveTo>
                    <a:pt x="0" y="45"/>
                  </a:moveTo>
                  <a:cubicBezTo>
                    <a:pt x="15" y="370"/>
                    <a:pt x="31" y="695"/>
                    <a:pt x="182" y="952"/>
                  </a:cubicBezTo>
                  <a:cubicBezTo>
                    <a:pt x="333" y="1209"/>
                    <a:pt x="689" y="1602"/>
                    <a:pt x="908" y="1587"/>
                  </a:cubicBezTo>
                  <a:cubicBezTo>
                    <a:pt x="1127" y="1572"/>
                    <a:pt x="1369" y="1125"/>
                    <a:pt x="1497" y="861"/>
                  </a:cubicBezTo>
                  <a:cubicBezTo>
                    <a:pt x="1625" y="597"/>
                    <a:pt x="1649" y="143"/>
                    <a:pt x="16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Line 26"/>
            <p:cNvSpPr>
              <a:spLocks noChangeShapeType="1"/>
            </p:cNvSpPr>
            <p:nvPr/>
          </p:nvSpPr>
          <p:spPr bwMode="auto">
            <a:xfrm flipV="1">
              <a:off x="3266" y="2154"/>
              <a:ext cx="2948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Line 28"/>
            <p:cNvSpPr>
              <a:spLocks noChangeShapeType="1"/>
            </p:cNvSpPr>
            <p:nvPr/>
          </p:nvSpPr>
          <p:spPr bwMode="auto">
            <a:xfrm flipV="1">
              <a:off x="3311" y="1973"/>
              <a:ext cx="2858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55" name="Group 31"/>
          <p:cNvGrpSpPr>
            <a:grpSpLocks/>
          </p:cNvGrpSpPr>
          <p:nvPr/>
        </p:nvGrpSpPr>
        <p:grpSpPr bwMode="auto">
          <a:xfrm>
            <a:off x="3168650" y="2916238"/>
            <a:ext cx="2303463" cy="1008062"/>
            <a:chOff x="1996" y="1837"/>
            <a:chExt cx="1451" cy="635"/>
          </a:xfrm>
        </p:grpSpPr>
        <p:sp>
          <p:nvSpPr>
            <p:cNvPr id="103453" name="Freeform 29"/>
            <p:cNvSpPr>
              <a:spLocks/>
            </p:cNvSpPr>
            <p:nvPr/>
          </p:nvSpPr>
          <p:spPr bwMode="auto">
            <a:xfrm>
              <a:off x="1996" y="2086"/>
              <a:ext cx="1451" cy="386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272" y="114"/>
                </a:cxn>
                <a:cxn ang="0">
                  <a:pos x="771" y="23"/>
                </a:cxn>
                <a:cxn ang="0">
                  <a:pos x="1451" y="250"/>
                </a:cxn>
              </a:cxnLst>
              <a:rect l="0" t="0" r="r" b="b"/>
              <a:pathLst>
                <a:path w="1451" h="386">
                  <a:moveTo>
                    <a:pt x="0" y="386"/>
                  </a:moveTo>
                  <a:cubicBezTo>
                    <a:pt x="72" y="280"/>
                    <a:pt x="144" y="174"/>
                    <a:pt x="272" y="114"/>
                  </a:cubicBezTo>
                  <a:cubicBezTo>
                    <a:pt x="400" y="54"/>
                    <a:pt x="574" y="0"/>
                    <a:pt x="771" y="23"/>
                  </a:cubicBezTo>
                  <a:cubicBezTo>
                    <a:pt x="968" y="46"/>
                    <a:pt x="1338" y="212"/>
                    <a:pt x="1451" y="2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4" name="Text Box 30"/>
            <p:cNvSpPr txBox="1">
              <a:spLocks noChangeArrowheads="1"/>
            </p:cNvSpPr>
            <p:nvPr/>
          </p:nvSpPr>
          <p:spPr bwMode="auto">
            <a:xfrm>
              <a:off x="2542" y="1837"/>
              <a:ext cx="3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chemeClr val="tx1"/>
                  </a:solidFill>
                </a:rPr>
                <a:t>X</a:t>
              </a:r>
              <a:r>
                <a:rPr lang="es-ES_tradnl" baseline="30000">
                  <a:solidFill>
                    <a:schemeClr val="tx1"/>
                  </a:solidFill>
                </a:rPr>
                <a:t>2</a:t>
              </a:r>
              <a:endParaRPr lang="en-US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types</a:t>
            </a:r>
            <a:r>
              <a:rPr lang="es-ES" dirty="0" smtClean="0"/>
              <a:t> of </a:t>
            </a:r>
            <a:r>
              <a:rPr lang="es-ES" dirty="0" err="1" smtClean="0"/>
              <a:t>problems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41363" y="1979637"/>
                <a:ext cx="8691437" cy="54578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𝑃𝑎𝑡𝑡𝑒𝑟𝑛</m:t>
                    </m:r>
                    <m:r>
                      <a:rPr lang="es-ES" b="0" i="1" smtClean="0">
                        <a:latin typeface="Cambria Math"/>
                      </a:rPr>
                      <m:t> </m:t>
                    </m:r>
                    <m:r>
                      <a:rPr lang="es-ES" b="0" i="1" smtClean="0">
                        <a:latin typeface="Cambria Math"/>
                      </a:rPr>
                      <m:t>𝑟𝑒𝑐𝑜𝑔𝑛𝑖𝑡𝑖𝑜𝑛</m:t>
                    </m:r>
                    <m:r>
                      <a:rPr lang="es-E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s-ES" b="0" i="1" dirty="0" smtClean="0">
                    <a:latin typeface="Cambria Math"/>
                  </a:rPr>
                  <a:t> </a:t>
                </a:r>
                <a:r>
                  <a:rPr lang="es-ES" b="0" dirty="0" smtClean="0">
                    <a:latin typeface="Cambria Math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ES_tradnl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ES_tradnl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s-ES_tradnl" dirty="0" smtClean="0"/>
                  <a:t>,</a:t>
                </a:r>
                <a:r>
                  <a:rPr lang="es-ES_tradnl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_tradnl" i="1"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latin typeface="Cambria Math"/>
                          </a:rPr>
                          <m:t>𝒙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es-ES" b="0" i="1" dirty="0" smtClean="0">
                    <a:latin typeface="Cambria Math"/>
                  </a:rPr>
                  <a:t> </a:t>
                </a:r>
                <a:r>
                  <a:rPr lang="es-ES" b="0" dirty="0" smtClean="0">
                    <a:latin typeface="Cambria Math"/>
                  </a:rPr>
                  <a:t>a set of </a:t>
                </a:r>
                <a:r>
                  <a:rPr lang="es-ES" b="0" dirty="0" err="1" smtClean="0">
                    <a:latin typeface="Cambria Math"/>
                  </a:rPr>
                  <a:t>indicators</a:t>
                </a:r>
                <a:r>
                  <a:rPr lang="es-ES" b="0" dirty="0" smtClean="0">
                    <a:latin typeface="Cambria Math"/>
                  </a:rPr>
                  <a:t> </a:t>
                </a:r>
                <a:r>
                  <a:rPr lang="es-ES" b="0" dirty="0" err="1" smtClean="0">
                    <a:latin typeface="Cambria Math"/>
                  </a:rPr>
                  <a:t>functions</a:t>
                </a:r>
                <a:endParaRPr lang="es-ES" b="0" dirty="0" smtClean="0">
                  <a:latin typeface="Cambria Math"/>
                </a:endParaRPr>
              </a:p>
              <a:p>
                <a:pPr marL="107950" indent="0">
                  <a:buNone/>
                </a:pP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𝑦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,</m:t>
                            </m:r>
                            <m:r>
                              <a:rPr lang="es-ES_tradnl" b="1" i="1">
                                <a:latin typeface="Cambria Math"/>
                              </a:rPr>
                              <m:t>𝜷</m:t>
                            </m:r>
                          </m:e>
                        </m:d>
                      </m:e>
                    </m:d>
                    <m:r>
                      <a:rPr lang="es-ES_tradnl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_tradnl" i="1">
                                <a:latin typeface="Cambria Math"/>
                              </a:rPr>
                              <m:t>0 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𝑠𝑖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𝑦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ES_tradnl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s-ES_tradnl" b="1" i="1"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</m:e>
                          <m:e>
                            <m:r>
                              <a:rPr lang="es-ES_tradnl" i="1">
                                <a:latin typeface="Cambria Math"/>
                              </a:rPr>
                              <m:t>1 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𝑠𝑖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𝑦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 ≠ </m:t>
                            </m:r>
                            <m:acc>
                              <m:accPr>
                                <m:chr m:val="̂"/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ES_tradnl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s-ES_tradnl" b="1" i="1"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s-ES_tradnl" dirty="0"/>
                  <a:t> </a:t>
                </a:r>
              </a:p>
              <a:p>
                <a:endParaRPr lang="es-ES_tradnl" dirty="0" smtClean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1363" y="1979637"/>
                <a:ext cx="8691437" cy="5457825"/>
              </a:xfrm>
              <a:blipFill>
                <a:blip r:embed="rId2"/>
                <a:stretch>
                  <a:fillRect t="-212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912520" y="3131765"/>
            <a:ext cx="81785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(1.2)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Second approach to noisy or non separable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1800" y="2123653"/>
                <a:ext cx="9648825" cy="4332725"/>
              </a:xfrm>
              <a:ln/>
            </p:spPr>
            <p:txBody>
              <a:bodyPr wrap="square">
                <a:spAutoFit/>
              </a:bodyPr>
              <a:lstStyle/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800" dirty="0" smtClean="0">
                    <a:latin typeface="Times New Roman" pitchFamily="18" charset="0"/>
                  </a:rPr>
                  <a:t>The decision function can be rewritten as:</a:t>
                </a:r>
              </a:p>
              <a:p>
                <a:pPr algn="just"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en-GB" sz="2800" b="1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GB" sz="2800" b="1" i="1" dirty="0" err="1"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GB" sz="2800" b="1" i="1" baseline="33000" dirty="0" err="1">
                          <a:latin typeface="Cambria Math"/>
                          <a:cs typeface="Times New Roman" pitchFamily="18" charset="0"/>
                        </a:rPr>
                        <m:t>𝑻</m:t>
                      </m:r>
                      <m:r>
                        <a:rPr lang="en-GB" sz="2800" b="1" i="1" baseline="-33000" dirty="0" err="1">
                          <a:latin typeface="Cambria Math"/>
                          <a:cs typeface="Times New Roman" pitchFamily="18" charset="0"/>
                        </a:rPr>
                        <m:t>𝒋</m:t>
                      </m:r>
                      <m:r>
                        <a:rPr lang="en-GB" sz="2800" b="1" i="1" dirty="0" err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GB" sz="2800" b="1" i="1" dirty="0" err="1"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en-GB" sz="2800" i="1" dirty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80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800" b="0" i="1" dirty="0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s-ES" sz="2800" b="0" i="1" dirty="0" smtClean="0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sz="2800" b="0" i="1" dirty="0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sz="2800" i="1" dirty="0">
                              <a:latin typeface="Cambria Math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GB" sz="2800" i="1" baseline="-33000" dirty="0" err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GB" sz="2800" i="1" dirty="0" err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GB" sz="2800" i="1" baseline="-33000" dirty="0" err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GB" sz="2800" b="1" i="1" dirty="0" err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GB" sz="2800" b="1" i="1" baseline="-33000" dirty="0" err="1"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GB" sz="2800" b="1" i="1" dirty="0" err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GB" sz="2800" b="1" i="1" baseline="33000" dirty="0" err="1">
                              <a:latin typeface="Cambria Math"/>
                              <a:cs typeface="Times New Roman" pitchFamily="18" charset="0"/>
                            </a:rPr>
                            <m:t>𝑻</m:t>
                          </m:r>
                          <m:r>
                            <a:rPr lang="en-GB" sz="2800" b="1" i="1" baseline="-33000" dirty="0" err="1">
                              <a:latin typeface="Cambria Math"/>
                              <a:cs typeface="Times New Roman" pitchFamily="18" charset="0"/>
                            </a:rPr>
                            <m:t>𝒋</m:t>
                          </m:r>
                        </m:e>
                      </m:nary>
                      <m:r>
                        <a:rPr lang="en-GB" sz="2800" b="1" i="1" dirty="0" err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GB" sz="2800" b="1" i="1" dirty="0" err="1"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es-ES" sz="2800" b="1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GB" sz="2800" b="1" i="1" dirty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8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800" i="1" dirty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s-ES" sz="2800" i="1" dirty="0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sz="2800" i="1" dirty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sz="2800" i="1" dirty="0">
                              <a:latin typeface="Cambria Math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GB" sz="2800" i="1" baseline="-33000" dirty="0" err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GB" sz="2800" i="1" dirty="0" err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GB" sz="2800" i="1" baseline="-33000" dirty="0" err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ES" sz="280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dirty="0"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GB" sz="2800" b="1" i="1" baseline="-33000" dirty="0" err="1">
                                  <a:latin typeface="Cambria Math"/>
                                  <a:cs typeface="Times New Roman" pitchFamily="18" charset="0"/>
                                </a:rPr>
                                <m:t>𝒊</m:t>
                              </m:r>
                              <m:r>
                                <a:rPr lang="en-GB" sz="2800" b="1" i="1" dirty="0" err="1"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GB" sz="2800" b="1" i="1" baseline="33000" dirty="0" err="1">
                                  <a:latin typeface="Cambria Math"/>
                                  <a:cs typeface="Times New Roman" pitchFamily="18" charset="0"/>
                                </a:rPr>
                                <m:t>𝑻</m:t>
                              </m:r>
                              <m:r>
                                <a:rPr lang="en-GB" sz="2800" b="1" i="1" baseline="-33000" dirty="0" err="1">
                                  <a:latin typeface="Cambria Math"/>
                                  <a:cs typeface="Times New Roman" pitchFamily="18" charset="0"/>
                                </a:rPr>
                                <m:t>𝒋</m:t>
                              </m:r>
                            </m:e>
                          </m:d>
                        </m:e>
                      </m:nary>
                      <m:r>
                        <a:rPr lang="es-ES" sz="2800" b="1" i="1" baseline="-3300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GB" sz="2800" b="1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GB" sz="2800" b="1" i="1" dirty="0"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en-GB" sz="2800" b="1" i="1" dirty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We can see that it is based on the inner product between </a:t>
                </a:r>
                <a:endParaRPr lang="en-GB" sz="28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800" b="1" i="1" dirty="0" smtClean="0">
                    <a:latin typeface="Times New Roman" pitchFamily="18" charset="0"/>
                    <a:cs typeface="Times New Roman" pitchFamily="18" charset="0"/>
                  </a:rPr>
                  <a:t>two </a:t>
                </a: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data points </a:t>
                </a:r>
                <a:r>
                  <a:rPr lang="en-GB" sz="2800" b="1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 and j &lt;</a:t>
                </a:r>
                <a:r>
                  <a:rPr lang="en-GB" sz="28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800" b="1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8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800" b="1" i="1" baseline="330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sz="2800" b="1" i="1" baseline="-33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&gt;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So, any input space that can be transformed by means of a transformation function Θ(x) (linear or not linear) </a:t>
                </a:r>
                <a:r>
                  <a:rPr lang="en-GB" sz="2800" b="1" i="1" dirty="0" smtClean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in the transformed space we can compute Θ(x</a:t>
                </a:r>
                <a:r>
                  <a:rPr lang="en-GB" sz="2800" b="1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).Θ(</a:t>
                </a:r>
                <a:r>
                  <a:rPr lang="en-GB" sz="28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800" b="1" i="1" baseline="-33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GB" sz="2800" b="1" i="1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SVM can be applied to solve the problem </a:t>
                </a:r>
                <a:r>
                  <a:rPr lang="en-GB" sz="2800" b="1" i="1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en-GB" sz="2800" b="1" i="1" dirty="0">
                    <a:latin typeface="Times New Roman" pitchFamily="18" charset="0"/>
                    <a:cs typeface="Times New Roman" pitchFamily="18" charset="0"/>
                  </a:rPr>
                  <a:t>the new input space. </a:t>
                </a:r>
              </a:p>
            </p:txBody>
          </p:sp>
        </mc:Choice>
        <mc:Fallback xmlns="">
          <p:sp>
            <p:nvSpPr>
              <p:cNvPr id="276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800" y="2123653"/>
                <a:ext cx="9648825" cy="4332725"/>
              </a:xfrm>
              <a:blipFill rotWithShape="1">
                <a:blip r:embed="rId3"/>
                <a:stretch>
                  <a:fillRect l="-1137" t="-3094" r="-316" b="-4079"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The Kernel Trick</a:t>
            </a:r>
          </a:p>
        </p:txBody>
      </p:sp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1570038" y="29718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2255838" y="54864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255838" y="29718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255838" y="36576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713038" y="34290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398838" y="34290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570038" y="36576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2484438" y="25146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170238" y="25146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2941638" y="29718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1341438" y="45720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2027238" y="43434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1798638" y="48006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2484438" y="45720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2484438" y="50292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2976563" y="4332288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2941638" y="52578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1341438" y="50292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3170238" y="48006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1798638" y="52578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1798638" y="57150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1908175" y="3338513"/>
            <a:ext cx="228600" cy="228600"/>
          </a:xfrm>
          <a:prstGeom prst="ellipse">
            <a:avLst/>
          </a:prstGeom>
          <a:solidFill>
            <a:srgbClr val="EB613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>
            <a:off x="2820988" y="48339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EB613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6538913" y="54864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>
            <a:off x="8302625" y="372745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8759825" y="418465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8763000" y="285273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703" name="AutoShape 31"/>
          <p:cNvSpPr>
            <a:spLocks noChangeArrowheads="1"/>
          </p:cNvSpPr>
          <p:nvPr/>
        </p:nvSpPr>
        <p:spPr bwMode="auto">
          <a:xfrm>
            <a:off x="8280400" y="3198813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>
            <a:off x="8966200" y="3198813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8737600" y="3656013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706" name="Oval 34"/>
          <p:cNvSpPr>
            <a:spLocks noChangeArrowheads="1"/>
          </p:cNvSpPr>
          <p:nvPr/>
        </p:nvSpPr>
        <p:spPr bwMode="auto">
          <a:xfrm>
            <a:off x="5624513" y="45720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07" name="Oval 35"/>
          <p:cNvSpPr>
            <a:spLocks noChangeArrowheads="1"/>
          </p:cNvSpPr>
          <p:nvPr/>
        </p:nvSpPr>
        <p:spPr bwMode="auto">
          <a:xfrm>
            <a:off x="6310313" y="43434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08" name="Oval 36"/>
          <p:cNvSpPr>
            <a:spLocks noChangeArrowheads="1"/>
          </p:cNvSpPr>
          <p:nvPr/>
        </p:nvSpPr>
        <p:spPr bwMode="auto">
          <a:xfrm>
            <a:off x="6081713" y="48006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09" name="Oval 37"/>
          <p:cNvSpPr>
            <a:spLocks noChangeArrowheads="1"/>
          </p:cNvSpPr>
          <p:nvPr/>
        </p:nvSpPr>
        <p:spPr bwMode="auto">
          <a:xfrm>
            <a:off x="6767513" y="45720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10" name="Oval 38"/>
          <p:cNvSpPr>
            <a:spLocks noChangeArrowheads="1"/>
          </p:cNvSpPr>
          <p:nvPr/>
        </p:nvSpPr>
        <p:spPr bwMode="auto">
          <a:xfrm>
            <a:off x="6767513" y="50292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11" name="Oval 39"/>
          <p:cNvSpPr>
            <a:spLocks noChangeArrowheads="1"/>
          </p:cNvSpPr>
          <p:nvPr/>
        </p:nvSpPr>
        <p:spPr bwMode="auto">
          <a:xfrm>
            <a:off x="5424488" y="4837113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12" name="Oval 40"/>
          <p:cNvSpPr>
            <a:spLocks noChangeArrowheads="1"/>
          </p:cNvSpPr>
          <p:nvPr/>
        </p:nvSpPr>
        <p:spPr bwMode="auto">
          <a:xfrm>
            <a:off x="5389563" y="5762625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13" name="Oval 41"/>
          <p:cNvSpPr>
            <a:spLocks noChangeArrowheads="1"/>
          </p:cNvSpPr>
          <p:nvPr/>
        </p:nvSpPr>
        <p:spPr bwMode="auto">
          <a:xfrm>
            <a:off x="5624513" y="50292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14" name="Oval 42"/>
          <p:cNvSpPr>
            <a:spLocks noChangeArrowheads="1"/>
          </p:cNvSpPr>
          <p:nvPr/>
        </p:nvSpPr>
        <p:spPr bwMode="auto">
          <a:xfrm>
            <a:off x="5618163" y="5305425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15" name="Oval 43"/>
          <p:cNvSpPr>
            <a:spLocks noChangeArrowheads="1"/>
          </p:cNvSpPr>
          <p:nvPr/>
        </p:nvSpPr>
        <p:spPr bwMode="auto">
          <a:xfrm>
            <a:off x="6081713" y="52578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16" name="Oval 44"/>
          <p:cNvSpPr>
            <a:spLocks noChangeArrowheads="1"/>
          </p:cNvSpPr>
          <p:nvPr/>
        </p:nvSpPr>
        <p:spPr bwMode="auto">
          <a:xfrm>
            <a:off x="6081713" y="57150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17" name="Oval 45"/>
          <p:cNvSpPr>
            <a:spLocks noChangeArrowheads="1"/>
          </p:cNvSpPr>
          <p:nvPr/>
        </p:nvSpPr>
        <p:spPr bwMode="auto">
          <a:xfrm>
            <a:off x="6400800" y="4800600"/>
            <a:ext cx="228600" cy="228600"/>
          </a:xfrm>
          <a:prstGeom prst="ellipse">
            <a:avLst/>
          </a:prstGeom>
          <a:solidFill>
            <a:srgbClr val="EB613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8718" name="AutoShape 46"/>
          <p:cNvSpPr>
            <a:spLocks noChangeArrowheads="1"/>
          </p:cNvSpPr>
          <p:nvPr/>
        </p:nvSpPr>
        <p:spPr bwMode="auto">
          <a:xfrm>
            <a:off x="8458200" y="4114800"/>
            <a:ext cx="228600" cy="228600"/>
          </a:xfrm>
          <a:prstGeom prst="roundRect">
            <a:avLst>
              <a:gd name="adj" fmla="val 694"/>
            </a:avLst>
          </a:prstGeom>
          <a:solidFill>
            <a:srgbClr val="EB613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>
            <a:off x="5257800" y="2057400"/>
            <a:ext cx="1588" cy="480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4572000" y="6400800"/>
            <a:ext cx="4572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 flipV="1">
            <a:off x="5029200" y="3884613"/>
            <a:ext cx="2743200" cy="274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4" name="Freeform 52"/>
          <p:cNvSpPr>
            <a:spLocks noChangeArrowheads="1"/>
          </p:cNvSpPr>
          <p:nvPr/>
        </p:nvSpPr>
        <p:spPr bwMode="auto">
          <a:xfrm>
            <a:off x="3630613" y="3683000"/>
            <a:ext cx="2024062" cy="752475"/>
          </a:xfrm>
          <a:custGeom>
            <a:avLst/>
            <a:gdLst/>
            <a:ahLst/>
            <a:cxnLst>
              <a:cxn ang="0">
                <a:pos x="0" y="2089"/>
              </a:cxn>
              <a:cxn ang="0">
                <a:pos x="607" y="1207"/>
              </a:cxn>
              <a:cxn ang="0">
                <a:pos x="1296" y="408"/>
              </a:cxn>
              <a:cxn ang="0">
                <a:pos x="2178" y="22"/>
              </a:cxn>
              <a:cxn ang="0">
                <a:pos x="3087" y="50"/>
              </a:cxn>
              <a:cxn ang="0">
                <a:pos x="3969" y="325"/>
              </a:cxn>
              <a:cxn ang="0">
                <a:pos x="4851" y="711"/>
              </a:cxn>
              <a:cxn ang="0">
                <a:pos x="5127" y="849"/>
              </a:cxn>
              <a:cxn ang="0">
                <a:pos x="5430" y="959"/>
              </a:cxn>
              <a:cxn ang="0">
                <a:pos x="5623" y="987"/>
              </a:cxn>
            </a:cxnLst>
            <a:rect l="0" t="0" r="r" b="b"/>
            <a:pathLst>
              <a:path w="5624" h="2090">
                <a:moveTo>
                  <a:pt x="0" y="2089"/>
                </a:moveTo>
                <a:cubicBezTo>
                  <a:pt x="201" y="1794"/>
                  <a:pt x="450" y="1528"/>
                  <a:pt x="607" y="1207"/>
                </a:cubicBezTo>
                <a:cubicBezTo>
                  <a:pt x="764" y="886"/>
                  <a:pt x="980" y="590"/>
                  <a:pt x="1296" y="408"/>
                </a:cubicBezTo>
                <a:cubicBezTo>
                  <a:pt x="1573" y="249"/>
                  <a:pt x="1849" y="46"/>
                  <a:pt x="2178" y="22"/>
                </a:cubicBezTo>
                <a:cubicBezTo>
                  <a:pt x="2479" y="0"/>
                  <a:pt x="2781" y="3"/>
                  <a:pt x="3087" y="50"/>
                </a:cubicBezTo>
                <a:cubicBezTo>
                  <a:pt x="3402" y="99"/>
                  <a:pt x="3689" y="194"/>
                  <a:pt x="3969" y="325"/>
                </a:cubicBezTo>
                <a:cubicBezTo>
                  <a:pt x="4266" y="464"/>
                  <a:pt x="4582" y="520"/>
                  <a:pt x="4851" y="711"/>
                </a:cubicBezTo>
                <a:lnTo>
                  <a:pt x="5127" y="849"/>
                </a:lnTo>
                <a:lnTo>
                  <a:pt x="5430" y="959"/>
                </a:lnTo>
                <a:lnTo>
                  <a:pt x="5623" y="98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5449888" y="3957638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4175125" y="3322638"/>
            <a:ext cx="1081088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66725" lvl="1" indent="-287338">
              <a:buSzPct val="75000"/>
              <a:buFont typeface="Symbol" pitchFamily="18" charset="2"/>
              <a:buNone/>
              <a:tabLst>
                <a:tab pos="723900" algn="l"/>
              </a:tabLst>
            </a:pPr>
            <a:r>
              <a:rPr lang="en-GB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Θ(</a:t>
            </a:r>
            <a:r>
              <a:rPr lang="en-GB" sz="2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600" i="1" baseline="-3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8727" name="AutoShape 55"/>
          <p:cNvSpPr>
            <a:spLocks noChangeArrowheads="1"/>
          </p:cNvSpPr>
          <p:nvPr/>
        </p:nvSpPr>
        <p:spPr bwMode="auto">
          <a:xfrm>
            <a:off x="7056438" y="2771775"/>
            <a:ext cx="576262" cy="457200"/>
          </a:xfrm>
          <a:prstGeom prst="roundRect">
            <a:avLst>
              <a:gd name="adj" fmla="val 694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 sz="2200" b="1" i="1">
                <a:solidFill>
                  <a:srgbClr val="000080"/>
                </a:solidFill>
                <a:latin typeface="Times New Roman" pitchFamily="18" charset="0"/>
              </a:rPr>
              <a:t>h</a:t>
            </a:r>
            <a:r>
              <a:rPr lang="en-GB" sz="2200" b="1" i="1" baseline="33000">
                <a:solidFill>
                  <a:srgbClr val="000080"/>
                </a:solidFill>
                <a:latin typeface="Times New Roman" pitchFamily="18" charset="0"/>
              </a:rPr>
              <a:t>*</a:t>
            </a:r>
          </a:p>
        </p:txBody>
      </p:sp>
      <p:sp>
        <p:nvSpPr>
          <p:cNvPr id="28722" name="AutoShape 50"/>
          <p:cNvSpPr>
            <a:spLocks noChangeArrowheads="1"/>
          </p:cNvSpPr>
          <p:nvPr/>
        </p:nvSpPr>
        <p:spPr bwMode="auto">
          <a:xfrm flipV="1">
            <a:off x="5903913" y="3275013"/>
            <a:ext cx="3032125" cy="2743200"/>
          </a:xfrm>
          <a:prstGeom prst="parallelogram">
            <a:avLst>
              <a:gd name="adj" fmla="val 39817"/>
            </a:avLst>
          </a:prstGeom>
          <a:gradFill rotWithShape="0">
            <a:gsLst>
              <a:gs pos="0">
                <a:srgbClr val="000000"/>
              </a:gs>
              <a:gs pos="100000">
                <a:srgbClr val="FFFFFF">
                  <a:alpha val="25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20044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AutoShape 51"/>
          <p:cNvSpPr>
            <a:spLocks noChangeArrowheads="1"/>
          </p:cNvSpPr>
          <p:nvPr/>
        </p:nvSpPr>
        <p:spPr bwMode="auto">
          <a:xfrm>
            <a:off x="8050213" y="5170488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7848600" y="4500563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8302625" y="4413250"/>
            <a:ext cx="228600" cy="228600"/>
          </a:xfrm>
          <a:prstGeom prst="roundRect">
            <a:avLst>
              <a:gd name="adj" fmla="val 694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r>
              <a:rPr lang="en-GB">
                <a:solidFill>
                  <a:srgbClr val="FFFFFF"/>
                </a:solidFill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1363" y="1908175"/>
                <a:ext cx="8609012" cy="4606925"/>
              </a:xfrm>
              <a:ln/>
            </p:spPr>
            <p:txBody>
              <a:bodyPr>
                <a:spAutoFit/>
              </a:bodyPr>
              <a:lstStyle/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600" dirty="0" smtClean="0">
                    <a:latin typeface="Times New Roman" pitchFamily="18" charset="0"/>
                  </a:rPr>
                  <a:t>In this sense, a inner product</a:t>
                </a:r>
                <a:r>
                  <a:rPr lang="en-GB" dirty="0"/>
                  <a:t> 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n-GB" sz="26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600" b="1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600" b="1" i="1" baseline="330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sz="2600" b="1" i="1" baseline="-33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&gt;=k(</a:t>
                </a:r>
                <a:r>
                  <a:rPr lang="en-GB" sz="26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600" b="1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600" b="1" i="1" baseline="330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sz="2600" b="1" i="1" baseline="-33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) and also Θ(x</a:t>
                </a:r>
                <a:r>
                  <a:rPr lang="en-GB" sz="2600" b="1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).Θ(</a:t>
                </a:r>
                <a:r>
                  <a:rPr lang="en-GB" sz="26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600" b="1" i="1" baseline="-33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)=k(</a:t>
                </a:r>
                <a:r>
                  <a:rPr lang="en-GB" sz="26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600" b="1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600" b="1" i="1" baseline="330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sz="2600" b="1" i="1" baseline="-33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) with appropriate K. The optimization problem can be formulated as follows</a:t>
                </a:r>
              </a:p>
              <a:p>
                <a: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minimize 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600" b="1" i="1" dirty="0" smtClean="0">
                    <a:latin typeface="+mj-lt"/>
                  </a:rPr>
                  <a:t>B</a:t>
                </a:r>
                <a:r>
                  <a:rPr lang="en-GB" sz="2600" i="1" dirty="0" smtClean="0">
                    <a:latin typeface="Times New Roman" pitchFamily="18" charset="0"/>
                  </a:rPr>
                  <a:t>(</a:t>
                </a:r>
                <a:r>
                  <a:rPr lang="en-GB" sz="2600" b="1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) = - </a:t>
                </a:r>
                <a:r>
                  <a:rPr lang="en-GB" sz="2600" i="1" dirty="0" smtClean="0">
                    <a:latin typeface="Times New Roman" pitchFamily="18" charset="0"/>
                    <a:cs typeface="Times New Roman" pitchFamily="18" charset="0"/>
                  </a:rPr>
                  <a:t>∑</a:t>
                </a:r>
                <a:r>
                  <a:rPr lang="en-GB" sz="2600" i="1" baseline="33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sz="2600" i="1" baseline="-33000" dirty="0" smtClean="0">
                    <a:latin typeface="Times New Roman" pitchFamily="18" charset="0"/>
                    <a:cs typeface="Times New Roman" pitchFamily="18" charset="0"/>
                  </a:rPr>
                  <a:t>i=1</a:t>
                </a:r>
                <a:r>
                  <a:rPr lang="en-GB" sz="26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sz="2600" i="1" baseline="-330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+ 0.5 </a:t>
                </a:r>
                <a:r>
                  <a:rPr lang="en-GB" sz="2600" i="1" dirty="0" smtClean="0">
                    <a:latin typeface="Times New Roman" pitchFamily="18" charset="0"/>
                    <a:cs typeface="Times New Roman" pitchFamily="18" charset="0"/>
                  </a:rPr>
                  <a:t>∑</a:t>
                </a:r>
                <a:r>
                  <a:rPr lang="en-GB" sz="2600" i="1" baseline="33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sz="2600" i="1" baseline="-33000" dirty="0" smtClean="0">
                    <a:latin typeface="Times New Roman" pitchFamily="18" charset="0"/>
                    <a:cs typeface="Times New Roman" pitchFamily="18" charset="0"/>
                  </a:rPr>
                  <a:t>i=1</a:t>
                </a:r>
                <a:r>
                  <a:rPr lang="en-GB" sz="2600" i="1" dirty="0" smtClean="0">
                    <a:latin typeface="Times New Roman" pitchFamily="18" charset="0"/>
                    <a:cs typeface="Times New Roman" pitchFamily="18" charset="0"/>
                  </a:rPr>
                  <a:t>∑</a:t>
                </a:r>
                <a:r>
                  <a:rPr lang="en-GB" sz="2600" i="1" baseline="33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sz="2600" i="1" baseline="-33000" dirty="0" smtClean="0">
                    <a:latin typeface="Times New Roman" pitchFamily="18" charset="0"/>
                    <a:cs typeface="Times New Roman" pitchFamily="18" charset="0"/>
                  </a:rPr>
                  <a:t>j=1 </a:t>
                </a:r>
                <a:r>
                  <a:rPr lang="en-GB" sz="2600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sz="2600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sz="2600" i="1" baseline="-33000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sz="2600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sz="2600" i="1" baseline="-33000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K(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600" i="1" baseline="-33000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GB" sz="2600" i="1" baseline="330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sz="2600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600" dirty="0">
                    <a:latin typeface="Times New Roman" pitchFamily="18" charset="0"/>
                    <a:cs typeface="Times New Roman" pitchFamily="18" charset="0"/>
                  </a:rPr>
                  <a:t>subject to: 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∑</a:t>
                </a:r>
                <a:r>
                  <a:rPr lang="en-GB" sz="2600" i="1" baseline="33000" dirty="0" err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sz="2600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baseline="-33000" dirty="0">
                    <a:latin typeface="Times New Roman" pitchFamily="18" charset="0"/>
                    <a:cs typeface="Times New Roman" pitchFamily="18" charset="0"/>
                  </a:rPr>
                  <a:t>=1 </a:t>
                </a:r>
                <a:r>
                  <a:rPr lang="en-GB" sz="2600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sz="2600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GB" sz="2600" i="1" baseline="-33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=0</a:t>
                </a:r>
                <a:r>
                  <a:rPr lang="en-GB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4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4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0≤ α</a:t>
                </a:r>
                <a:r>
                  <a:rPr lang="en-GB" sz="2600" i="1" baseline="-33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≤ C</a:t>
                </a:r>
                <a:r>
                  <a:rPr lang="en-GB" sz="2600" dirty="0">
                    <a:latin typeface="Times New Roman" pitchFamily="18" charset="0"/>
                    <a:cs typeface="Times New Roman" pitchFamily="18" charset="0"/>
                  </a:rPr>
                  <a:t> for all </a:t>
                </a:r>
                <a:r>
                  <a:rPr lang="en-GB" sz="26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=1..n</a:t>
                </a:r>
              </a:p>
              <a:p>
                <a:pPr lvl="4"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endParaRPr lang="en-GB" sz="26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600" dirty="0">
                    <a:latin typeface="Times New Roman" pitchFamily="18" charset="0"/>
                    <a:cs typeface="Times New Roman" pitchFamily="18" charset="0"/>
                  </a:rPr>
                  <a:t>Then again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  <m:r>
                      <a:rPr lang="en-GB" sz="26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6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26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s-ES" sz="26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𝜖</m:t>
                        </m:r>
                        <m:r>
                          <a:rPr lang="es-ES" sz="26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𝑠𝑣</m:t>
                        </m:r>
                      </m:sub>
                      <m:sup/>
                      <m:e>
                        <m:r>
                          <a:rPr lang="en-GB" sz="2600" i="1" dirty="0"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GB" sz="2600" i="1" baseline="-33000" dirty="0" err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GB" sz="2600" i="1" dirty="0" err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GB" sz="2600" i="1" baseline="-33000" dirty="0" err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GB" sz="2600" b="1" dirty="0" err="1">
                            <a:latin typeface="Cambria Math"/>
                            <a:cs typeface="Times New Roman" pitchFamily="18" charset="0"/>
                          </a:rPr>
                          <m:t>𝚯</m:t>
                        </m:r>
                        <m:r>
                          <a:rPr lang="en-GB" sz="2600" b="1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GB" sz="2600" b="1" i="1" dirty="0">
                            <a:latin typeface="Cambria Math"/>
                            <a:cs typeface="Times New Roman" pitchFamily="18" charset="0"/>
                          </a:rPr>
                          <m:t>𝒙𝒊</m:t>
                        </m:r>
                        <m:r>
                          <a:rPr lang="en-GB" sz="2600" b="1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GB" sz="2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Times New Roman" pitchFamily="18" charset="0"/>
                    <a:cs typeface="Times New Roman" pitchFamily="18" charset="0"/>
                  </a:rPr>
                  <a:t>and   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b=</a:t>
                </a:r>
                <a:r>
                  <a:rPr lang="en-GB" sz="2600" i="1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GB" sz="2600" i="1" baseline="-33000" dirty="0" err="1">
                    <a:latin typeface="Times New Roman" pitchFamily="18" charset="0"/>
                    <a:cs typeface="Times New Roman" pitchFamily="18" charset="0"/>
                  </a:rPr>
                  <a:t>sv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GB" sz="26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600" b="1" i="1" dirty="0">
                    <a:latin typeface="Times New Roman" pitchFamily="18" charset="0"/>
                    <a:cs typeface="Times New Roman" pitchFamily="18" charset="0"/>
                  </a:rPr>
                  <a:t>Θ(x)</a:t>
                </a:r>
                <a:r>
                  <a:rPr lang="en-GB" sz="2600" i="1" baseline="33000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GB" sz="2600" i="1" baseline="-33000" dirty="0" err="1">
                    <a:latin typeface="Times New Roman" pitchFamily="18" charset="0"/>
                    <a:cs typeface="Times New Roman" pitchFamily="18" charset="0"/>
                  </a:rPr>
                  <a:t>sv</a:t>
                </a:r>
                <a:endParaRPr lang="en-GB" sz="2600" i="1" baseline="-3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6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1363" y="1908175"/>
                <a:ext cx="8609012" cy="4606925"/>
              </a:xfrm>
              <a:blipFill rotWithShape="1">
                <a:blip r:embed="rId4"/>
                <a:stretch>
                  <a:fillRect l="-1062" t="-1190" b="-4233"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357688" y="4171950"/>
          <a:ext cx="32512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3" r:id="rId5" imgW="3251880" imgH="765720" progId="">
                  <p:embed/>
                </p:oleObj>
              </mc:Choice>
              <mc:Fallback>
                <p:oleObj r:id="rId5" imgW="3251880" imgH="7657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171950"/>
                        <a:ext cx="32512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39863" y="6948488"/>
            <a:ext cx="7847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 can not be obtained explicitly with the kernel trick </a:t>
            </a:r>
            <a:endParaRPr lang="es-E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874713"/>
            <a:ext cx="8607425" cy="62230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9051925" cy="4760913"/>
          </a:xfrm>
        </p:spPr>
        <p:txBody>
          <a:bodyPr/>
          <a:lstStyle/>
          <a:p>
            <a:pPr marL="717550" indent="-609600">
              <a:lnSpc>
                <a:spcPct val="123000"/>
              </a:lnSpc>
            </a:pPr>
            <a:r>
              <a:rPr lang="en-GB"/>
              <a:t>The kernel utility</a:t>
            </a:r>
          </a:p>
          <a:p>
            <a:pPr marL="1109663" lvl="1" indent="-533400">
              <a:lnSpc>
                <a:spcPct val="123000"/>
              </a:lnSpc>
            </a:pPr>
            <a:r>
              <a:rPr lang="en-GB"/>
              <a:t>Let </a:t>
            </a:r>
            <a:r>
              <a:rPr lang="en-GB" i="1"/>
              <a:t>x=[x</a:t>
            </a:r>
            <a:r>
              <a:rPr lang="en-GB" b="1" i="1" baseline="-25000"/>
              <a:t>1</a:t>
            </a:r>
            <a:r>
              <a:rPr lang="en-GB" i="1"/>
              <a:t>, x</a:t>
            </a:r>
            <a:r>
              <a:rPr lang="en-GB" b="1" i="1" baseline="-25000"/>
              <a:t>2</a:t>
            </a:r>
            <a:r>
              <a:rPr lang="en-GB" i="1"/>
              <a:t>] and φ(x) =  [ x</a:t>
            </a:r>
            <a:r>
              <a:rPr lang="en-GB" i="1" baseline="-25000"/>
              <a:t>1</a:t>
            </a:r>
            <a:r>
              <a:rPr lang="en-GB" i="1" baseline="30000"/>
              <a:t>2</a:t>
            </a:r>
            <a:r>
              <a:rPr lang="en-GB" i="1"/>
              <a:t>,  √2 x</a:t>
            </a:r>
            <a:r>
              <a:rPr lang="en-GB" i="1" baseline="-25000"/>
              <a:t>1</a:t>
            </a:r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/>
              <a:t>  , x</a:t>
            </a:r>
            <a:r>
              <a:rPr lang="en-GB" i="1" baseline="-25000"/>
              <a:t>2</a:t>
            </a:r>
            <a:r>
              <a:rPr lang="en-GB" i="1" baseline="30000"/>
              <a:t>2</a:t>
            </a:r>
            <a:r>
              <a:rPr lang="en-GB" i="1"/>
              <a:t> ]</a:t>
            </a:r>
          </a:p>
          <a:p>
            <a:pPr marL="1109663" lvl="1" indent="-533400">
              <a:lnSpc>
                <a:spcPct val="123000"/>
              </a:lnSpc>
            </a:pPr>
            <a:r>
              <a:rPr lang="en-GB"/>
              <a:t>we can express </a:t>
            </a:r>
            <a:r>
              <a:rPr lang="en-GB" i="1"/>
              <a:t>φ(x</a:t>
            </a:r>
            <a:r>
              <a:rPr lang="en-GB" i="1" baseline="-25000"/>
              <a:t>i</a:t>
            </a:r>
            <a:r>
              <a:rPr lang="en-GB" i="1"/>
              <a:t>)φ(x</a:t>
            </a:r>
            <a:r>
              <a:rPr lang="en-GB" i="1" baseline="-25000"/>
              <a:t>j</a:t>
            </a:r>
            <a:r>
              <a:rPr lang="en-GB" i="1"/>
              <a:t>)=K(x</a:t>
            </a:r>
            <a:r>
              <a:rPr lang="en-GB" i="1" baseline="-25000"/>
              <a:t>i</a:t>
            </a:r>
            <a:r>
              <a:rPr lang="en-GB" i="1"/>
              <a:t>,x</a:t>
            </a:r>
            <a:r>
              <a:rPr lang="en-GB" i="1" baseline="-25000"/>
              <a:t>j</a:t>
            </a:r>
            <a:r>
              <a:rPr lang="en-GB" i="1"/>
              <a:t>)=(x</a:t>
            </a:r>
            <a:r>
              <a:rPr lang="en-GB" i="1" baseline="-25000"/>
              <a:t>i</a:t>
            </a:r>
            <a:r>
              <a:rPr lang="en-GB" i="1"/>
              <a:t> x</a:t>
            </a:r>
            <a:r>
              <a:rPr lang="en-GB" i="1" baseline="30000"/>
              <a:t>T</a:t>
            </a:r>
            <a:r>
              <a:rPr lang="en-GB" i="1" baseline="-25000"/>
              <a:t>j</a:t>
            </a:r>
            <a:r>
              <a:rPr lang="en-GB" i="1"/>
              <a:t>)</a:t>
            </a:r>
            <a:r>
              <a:rPr lang="en-GB" i="1" baseline="30000"/>
              <a:t>2</a:t>
            </a:r>
          </a:p>
          <a:p>
            <a:pPr marL="1109663" lvl="1" indent="-533400">
              <a:lnSpc>
                <a:spcPct val="123000"/>
              </a:lnSpc>
            </a:pPr>
            <a:r>
              <a:rPr lang="en-GB"/>
              <a:t>The computation of the kernel instead of the inner product in the feature space is very much faster</a:t>
            </a:r>
          </a:p>
          <a:p>
            <a:pPr marL="717550" indent="-609600">
              <a:lnSpc>
                <a:spcPct val="123000"/>
              </a:lnSpc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764088"/>
          </a:xfrm>
          <a:ln/>
        </p:spPr>
        <p:txBody>
          <a:bodyPr>
            <a:spAutoFit/>
          </a:bodyPr>
          <a:lstStyle/>
          <a:p>
            <a:pPr marL="49213" indent="-19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b="1" i="1">
                <a:latin typeface="Times New Roman" pitchFamily="18" charset="0"/>
                <a:cs typeface="Times New Roman" pitchFamily="18" charset="0"/>
              </a:rPr>
              <a:t>By means of a kernel we can incorporate prior knowledge to the system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b="1" i="1"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b="1" i="1">
                <a:latin typeface="Times New Roman" pitchFamily="18" charset="0"/>
                <a:cs typeface="Times New Roman" pitchFamily="18" charset="0"/>
              </a:rPr>
              <a:t>A kernel is basically a way to measure similarity in some specific space. In this way we can define our own kernel to our specific problem. i.e We can build a kernel for decision tree, or any other complex structure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b="1" i="1"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b="1" i="1">
                <a:latin typeface="Times New Roman" pitchFamily="18" charset="0"/>
                <a:cs typeface="Times New Roman" pitchFamily="18" charset="0"/>
              </a:rPr>
              <a:t>A kernel usually increase the problem dimensionality and it could have an infinite VC- dimension such as the Gaussian Kernel (Radial Basis Kernels)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1309269"/>
              </a:xfrm>
              <a:ln/>
            </p:spPr>
            <p:txBody>
              <a:bodyPr>
                <a:spAutoFit/>
              </a:bodyPr>
              <a:lstStyle/>
              <a:p>
                <a:pPr algn="just"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𝜷</m:t>
                      </m:r>
                      <m:r>
                        <a:rPr lang="en-GB" sz="2400" b="1" i="1" dirty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GB" sz="2400" b="1" i="1" dirty="0" err="1"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GB" sz="2400" b="1" i="1" baseline="33000" dirty="0" err="1">
                          <a:latin typeface="Cambria Math"/>
                          <a:cs typeface="Times New Roman" pitchFamily="18" charset="0"/>
                        </a:rPr>
                        <m:t>𝑻</m:t>
                      </m:r>
                      <m:r>
                        <a:rPr lang="en-GB" sz="2400" b="1" i="1" baseline="-33000" dirty="0" err="1">
                          <a:latin typeface="Cambria Math"/>
                          <a:cs typeface="Times New Roman" pitchFamily="18" charset="0"/>
                        </a:rPr>
                        <m:t>𝒋</m:t>
                      </m:r>
                      <m:r>
                        <a:rPr lang="en-GB" sz="2400" b="1" i="1" dirty="0" err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GB" sz="2400" b="1" i="1" dirty="0" err="1"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en-GB" sz="2400" i="1" dirty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400" i="1" dirty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s-ES" sz="2400" i="1" dirty="0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sz="2400" i="1" dirty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sz="2400" i="1" dirty="0">
                              <a:latin typeface="Cambria Math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GB" sz="2400" i="1" baseline="-33000" dirty="0" err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GB" sz="2400" i="1" dirty="0" err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GB" sz="2400" i="1" baseline="-33000" dirty="0" err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GB" sz="2400" b="1" i="1" dirty="0" err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GB" sz="2400" b="1" i="1" baseline="-33000" dirty="0" err="1">
                              <a:latin typeface="Cambria Math"/>
                              <a:cs typeface="Times New Roman" pitchFamily="18" charset="0"/>
                            </a:rPr>
                            <m:t>𝒊</m:t>
                          </m:r>
                          <m:r>
                            <a:rPr lang="en-GB" sz="2400" b="1" i="1" dirty="0" err="1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GB" sz="2400" b="1" i="1" baseline="33000" dirty="0" err="1">
                              <a:latin typeface="Cambria Math"/>
                              <a:cs typeface="Times New Roman" pitchFamily="18" charset="0"/>
                            </a:rPr>
                            <m:t>𝑻</m:t>
                          </m:r>
                          <m:r>
                            <a:rPr lang="en-GB" sz="2400" b="1" i="1" baseline="-33000" dirty="0" err="1">
                              <a:latin typeface="Cambria Math"/>
                              <a:cs typeface="Times New Roman" pitchFamily="18" charset="0"/>
                            </a:rPr>
                            <m:t>𝒋</m:t>
                          </m:r>
                        </m:e>
                      </m:nary>
                      <m:r>
                        <a:rPr lang="en-GB" sz="2400" b="1" i="1" dirty="0" err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GB" sz="2400" b="1" i="1" dirty="0" err="1"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es-ES" sz="2400" b="1" i="1" dirty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GB" sz="2400" b="1" i="1" dirty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400" i="1" dirty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s-ES" sz="2400" i="1" dirty="0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ES" sz="2400" i="1" dirty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sz="2400" i="1" dirty="0">
                              <a:latin typeface="Cambria Math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GB" sz="2400" i="1" baseline="-33000" dirty="0" err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GB" sz="2400" i="1" dirty="0" err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GB" sz="2400" i="1" baseline="-33000" dirty="0" err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ES" sz="24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GB" sz="2400" b="1" i="1" baseline="-33000" dirty="0" err="1">
                                  <a:latin typeface="Cambria Math"/>
                                  <a:cs typeface="Times New Roman" pitchFamily="18" charset="0"/>
                                </a:rPr>
                                <m:t>𝒊</m:t>
                              </m:r>
                              <m:r>
                                <a:rPr lang="en-GB" sz="2400" b="1" i="1" dirty="0" err="1"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GB" sz="2400" b="1" i="1" baseline="33000" dirty="0" err="1">
                                  <a:latin typeface="Cambria Math"/>
                                  <a:cs typeface="Times New Roman" pitchFamily="18" charset="0"/>
                                </a:rPr>
                                <m:t>𝑻</m:t>
                              </m:r>
                              <m:r>
                                <a:rPr lang="en-GB" sz="2400" b="1" i="1" baseline="-33000" dirty="0" err="1">
                                  <a:latin typeface="Cambria Math"/>
                                  <a:cs typeface="Times New Roman" pitchFamily="18" charset="0"/>
                                </a:rPr>
                                <m:t>𝒋</m:t>
                              </m:r>
                            </m:e>
                          </m:d>
                        </m:e>
                      </m:nary>
                      <m:r>
                        <a:rPr lang="es-ES" sz="2400" b="1" i="1" baseline="-33000" dirty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GB" sz="2400" b="1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GB" sz="2400" b="1" i="1" dirty="0"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en-GB" sz="2400" b="1" i="1" dirty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GB" sz="24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9213" indent="-19050">
                  <a:buClr>
                    <a:srgbClr val="000000"/>
                  </a:buClr>
                  <a:buFont typeface="Wingdings" pitchFamily="2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</a:pPr>
                <a:r>
                  <a:rPr lang="en-GB" sz="2400" b="1" i="1" dirty="0">
                    <a:latin typeface="Times New Roman" pitchFamily="18" charset="0"/>
                    <a:cs typeface="Times New Roman" pitchFamily="18" charset="0"/>
                  </a:rPr>
                  <a:t>It does not depend on the X dimension !!!</a:t>
                </a:r>
              </a:p>
            </p:txBody>
          </p:sp>
        </mc:Choice>
        <mc:Fallback xmlns="">
          <p:sp>
            <p:nvSpPr>
              <p:cNvPr id="104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1363" y="2101850"/>
                <a:ext cx="8609012" cy="1309269"/>
              </a:xfrm>
              <a:blipFill rotWithShape="1">
                <a:blip r:embed="rId3"/>
                <a:stretch>
                  <a:fillRect l="-1841" t="-1395" b="-13023"/>
                </a:stretch>
              </a:blipFill>
              <a:ln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latin typeface="Times New Roman" pitchFamily="18" charset="0"/>
              </a:rPr>
              <a:t>Definition: A Kernel is a function K, such that for all x, z </a:t>
            </a:r>
            <a:r>
              <a:rPr lang="en-GB" i="1">
                <a:latin typeface="Times New Roman" pitchFamily="18" charset="0"/>
              </a:rPr>
              <a:t>Є R</a:t>
            </a:r>
            <a:r>
              <a:rPr lang="en-GB" i="1" baseline="33000">
                <a:latin typeface="Times New Roman" pitchFamily="18" charset="0"/>
              </a:rPr>
              <a:t>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latin typeface="Times New Roman" pitchFamily="18" charset="0"/>
              </a:rPr>
              <a:t>				</a:t>
            </a:r>
          </a:p>
        </p:txBody>
      </p:sp>
      <p:graphicFrame>
        <p:nvGraphicFramePr>
          <p:cNvPr id="10650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6213" y="2266950"/>
          <a:ext cx="46085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0" name="Ecuación" r:id="rId3" imgW="1282680" imgH="253800" progId="Equation.3">
                  <p:embed/>
                </p:oleObj>
              </mc:Choice>
              <mc:Fallback>
                <p:oleObj name="Ecuación" r:id="rId3" imgW="12826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2266950"/>
                        <a:ext cx="4608512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079500" y="3492500"/>
            <a:ext cx="8763000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Where 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s-ES_tradnl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 mapping from </a:t>
            </a:r>
            <a:r>
              <a:rPr lang="es-ES_tradnl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an (inner product) feature space </a:t>
            </a:r>
            <a:r>
              <a:rPr lang="es-ES_tradnl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_tradnl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i="1" baseline="3300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				</a:t>
            </a:r>
          </a:p>
        </p:txBody>
      </p:sp>
      <p:grpSp>
        <p:nvGrpSpPr>
          <p:cNvPr id="106506" name="Group 10"/>
          <p:cNvGrpSpPr>
            <a:grpSpLocks/>
          </p:cNvGrpSpPr>
          <p:nvPr/>
        </p:nvGrpSpPr>
        <p:grpSpPr bwMode="auto">
          <a:xfrm>
            <a:off x="2376488" y="5045075"/>
            <a:ext cx="5184775" cy="1903413"/>
            <a:chOff x="1587" y="2925"/>
            <a:chExt cx="3266" cy="1199"/>
          </a:xfrm>
        </p:grpSpPr>
        <p:graphicFrame>
          <p:nvGraphicFramePr>
            <p:cNvPr id="106503" name="Object 7"/>
            <p:cNvGraphicFramePr>
              <a:graphicFrameLocks noChangeAspect="1"/>
            </p:cNvGraphicFramePr>
            <p:nvPr/>
          </p:nvGraphicFramePr>
          <p:xfrm>
            <a:off x="1587" y="3243"/>
            <a:ext cx="3266" cy="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51" name="Ecuación" r:id="rId5" imgW="1600200" imgH="431640" progId="Equation.3">
                    <p:embed/>
                  </p:oleObj>
                </mc:Choice>
                <mc:Fallback>
                  <p:oleObj name="Ecuación" r:id="rId5" imgW="16002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" y="3243"/>
                          <a:ext cx="3266" cy="8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05" name="Text Box 9"/>
            <p:cNvSpPr txBox="1">
              <a:spLocks noChangeArrowheads="1"/>
            </p:cNvSpPr>
            <p:nvPr/>
          </p:nvSpPr>
          <p:spPr bwMode="auto">
            <a:xfrm>
              <a:off x="2495" y="2925"/>
              <a:ext cx="158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Decision function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Solve:</a:t>
            </a:r>
          </a:p>
        </p:txBody>
      </p:sp>
      <p:graphicFrame>
        <p:nvGraphicFramePr>
          <p:cNvPr id="1095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79500" y="2484438"/>
          <a:ext cx="8640763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6" name="Ecuación" r:id="rId3" imgW="2184120" imgH="583920" progId="Equation.3">
                  <p:embed/>
                </p:oleObj>
              </mc:Choice>
              <mc:Fallback>
                <p:oleObj name="Ecuación" r:id="rId3" imgW="218412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484438"/>
                        <a:ext cx="8640763" cy="231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¿Is any function K a Kernel?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1363" y="2101850"/>
            <a:ext cx="8475662" cy="232568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latin typeface="Times New Roman" pitchFamily="18" charset="0"/>
              </a:rPr>
              <a:t>Preposition 1: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latin typeface="Times New Roman" pitchFamily="18" charset="0"/>
              </a:rPr>
              <a:t>Let X be a finite input space with K(x,z) a symetric function on X. Then K(x,z) is a kernel function if an only if the matrix 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116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95625" y="4716463"/>
          <a:ext cx="4227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4" name="Ecuación" r:id="rId3" imgW="1130040" imgH="291960" progId="Equation.3">
                  <p:embed/>
                </p:oleObj>
              </mc:Choice>
              <mc:Fallback>
                <p:oleObj name="Ecuación" r:id="rId3" imgW="113004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716463"/>
                        <a:ext cx="4227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792163" y="6011863"/>
            <a:ext cx="847566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SzPct val="100000"/>
              <a:buFont typeface="Times New Roman" pitchFamily="18" charset="0"/>
              <a:buNone/>
            </a:pP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719138" y="6227763"/>
            <a:ext cx="8475662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is positive semi-definite (</a:t>
            </a:r>
            <a:r>
              <a:rPr lang="el-GR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s-ES_tradnl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223963" y="6983413"/>
            <a:ext cx="8475662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The Mercer Theorem for the finite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Kernels </a:t>
            </a:r>
            <a:br>
              <a:rPr lang="en-US"/>
            </a:br>
            <a:r>
              <a:rPr lang="en-US"/>
              <a:t>(svm in R library e1071)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latin typeface="Times New Roman" pitchFamily="18" charset="0"/>
              </a:rPr>
              <a:t>linear </a:t>
            </a:r>
          </a:p>
        </p:txBody>
      </p:sp>
      <p:graphicFrame>
        <p:nvGraphicFramePr>
          <p:cNvPr id="1136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24188" y="2195513"/>
          <a:ext cx="23764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9" name="Ecuación" r:id="rId3" imgW="1130040" imgH="279360" progId="Equation.3">
                  <p:embed/>
                </p:oleObj>
              </mc:Choice>
              <mc:Fallback>
                <p:oleObj name="Ecuación" r:id="rId3" imgW="113004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195513"/>
                        <a:ext cx="2376487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576263" y="3492500"/>
            <a:ext cx="2016125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Polynomial</a:t>
            </a:r>
          </a:p>
        </p:txBody>
      </p:sp>
      <p:graphicFrame>
        <p:nvGraphicFramePr>
          <p:cNvPr id="11367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24188" y="3419475"/>
          <a:ext cx="34575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0" name="Ecuación" r:id="rId5" imgW="1638000" imgH="304560" progId="Equation.3">
                  <p:embed/>
                </p:oleObj>
              </mc:Choice>
              <mc:Fallback>
                <p:oleObj name="Ecuación" r:id="rId5" imgW="1638000" imgH="304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3419475"/>
                        <a:ext cx="345757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503238" y="4716463"/>
            <a:ext cx="2449512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Radial Basis</a:t>
            </a:r>
          </a:p>
        </p:txBody>
      </p:sp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3024188" y="4500563"/>
          <a:ext cx="26273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1" name="Ecuación" r:id="rId7" imgW="1244520" imgH="355320" progId="Equation.3">
                  <p:embed/>
                </p:oleObj>
              </mc:Choice>
              <mc:Fallback>
                <p:oleObj name="Ecuación" r:id="rId7" imgW="1244520" imgH="3553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4500563"/>
                        <a:ext cx="2627312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431800" y="5940425"/>
            <a:ext cx="2449513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Sigmoid</a:t>
            </a:r>
          </a:p>
        </p:txBody>
      </p:sp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2952750" y="5940425"/>
          <a:ext cx="40481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2" name="Ecuación" r:id="rId9" imgW="1917360" imgH="279360" progId="Equation.3">
                  <p:embed/>
                </p:oleObj>
              </mc:Choice>
              <mc:Fallback>
                <p:oleObj name="Ecuación" r:id="rId9" imgW="1917360" imgH="2793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940425"/>
                        <a:ext cx="40481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types</a:t>
            </a:r>
            <a:r>
              <a:rPr lang="es-ES" dirty="0" smtClean="0"/>
              <a:t> of </a:t>
            </a:r>
            <a:r>
              <a:rPr lang="es-ES" dirty="0" err="1" smtClean="0"/>
              <a:t>problems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41363" y="1979637"/>
                <a:ext cx="8691437" cy="54578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𝑃𝑎𝑡𝑡𝑒𝑟𝑛</m:t>
                    </m:r>
                    <m:r>
                      <a:rPr lang="es-ES" b="0" i="1" smtClean="0">
                        <a:latin typeface="Cambria Math"/>
                      </a:rPr>
                      <m:t> </m:t>
                    </m:r>
                    <m:r>
                      <a:rPr lang="es-ES" b="0" i="1" smtClean="0">
                        <a:latin typeface="Cambria Math"/>
                      </a:rPr>
                      <m:t>𝑟𝑒𝑐𝑜𝑔𝑛𝑖𝑡𝑖𝑜𝑛</m:t>
                    </m:r>
                    <m:r>
                      <a:rPr lang="es-E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s-ES" b="0" i="1" dirty="0" smtClean="0">
                    <a:latin typeface="Cambria Math"/>
                  </a:rPr>
                  <a:t> </a:t>
                </a:r>
                <a:r>
                  <a:rPr lang="es-ES" b="0" dirty="0" smtClean="0">
                    <a:latin typeface="Cambria Math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s-ES_tradnl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ES_tradnl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s-ES_tradnl" dirty="0" smtClean="0"/>
                  <a:t>,</a:t>
                </a:r>
                <a:r>
                  <a:rPr lang="es-ES_tradnl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_tradnl" i="1"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latin typeface="Cambria Math"/>
                          </a:rPr>
                          <m:t>𝒙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es-ES" b="0" i="1" dirty="0" smtClean="0">
                    <a:latin typeface="Cambria Math"/>
                  </a:rPr>
                  <a:t> </a:t>
                </a:r>
                <a:r>
                  <a:rPr lang="es-ES" b="0" dirty="0" smtClean="0">
                    <a:latin typeface="Cambria Math"/>
                  </a:rPr>
                  <a:t>a set of </a:t>
                </a:r>
                <a:r>
                  <a:rPr lang="es-ES" b="0" dirty="0" err="1" smtClean="0">
                    <a:latin typeface="Cambria Math"/>
                  </a:rPr>
                  <a:t>indicators</a:t>
                </a:r>
                <a:r>
                  <a:rPr lang="es-ES" b="0" dirty="0" smtClean="0">
                    <a:latin typeface="Cambria Math"/>
                  </a:rPr>
                  <a:t> </a:t>
                </a:r>
                <a:r>
                  <a:rPr lang="es-ES" b="0" dirty="0" err="1" smtClean="0">
                    <a:latin typeface="Cambria Math"/>
                  </a:rPr>
                  <a:t>functions</a:t>
                </a:r>
                <a:endParaRPr lang="es-ES" b="0" dirty="0" smtClean="0">
                  <a:latin typeface="Cambria Math"/>
                </a:endParaRPr>
              </a:p>
              <a:p>
                <a:pPr marL="107950" indent="0">
                  <a:buNone/>
                </a:pP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𝑦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,</m:t>
                            </m:r>
                            <m:r>
                              <a:rPr lang="es-ES_tradnl" b="1" i="1">
                                <a:latin typeface="Cambria Math"/>
                              </a:rPr>
                              <m:t>𝜷</m:t>
                            </m:r>
                          </m:e>
                        </m:d>
                      </m:e>
                    </m:d>
                    <m:r>
                      <a:rPr lang="es-ES_tradnl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_tradnl" i="1">
                                <a:latin typeface="Cambria Math"/>
                              </a:rPr>
                              <m:t>0 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𝑠𝑖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𝑦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ES_tradnl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s-ES_tradnl" b="1" i="1"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</m:e>
                          <m:e>
                            <m:r>
                              <a:rPr lang="es-ES_tradnl" i="1">
                                <a:latin typeface="Cambria Math"/>
                              </a:rPr>
                              <m:t>1 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𝑠𝑖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𝑦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 ≠ </m:t>
                            </m:r>
                            <m:acc>
                              <m:accPr>
                                <m:chr m:val="̂"/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ES_tradnl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s-ES_tradnl" b="1" i="1"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s-ES_tradnl" dirty="0"/>
                  <a:t> </a:t>
                </a:r>
              </a:p>
              <a:p>
                <a:endParaRPr lang="es-ES_tradnl" dirty="0" smtClean="0"/>
              </a:p>
              <a:p>
                <a:r>
                  <a:rPr lang="es-ES" dirty="0" smtClean="0"/>
                  <a:t>Regression: </a:t>
                </a:r>
                <a:r>
                  <a:rPr lang="es-ES" dirty="0" err="1" smtClean="0"/>
                  <a:t>let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𝑦</m:t>
                    </m:r>
                    <m:r>
                      <a:rPr lang="es-ES_tradnl" i="1">
                        <a:latin typeface="Cambria Math"/>
                      </a:rPr>
                      <m:t>∈</m:t>
                    </m:r>
                    <m:r>
                      <a:rPr lang="es-ES_tradnl" i="1">
                        <a:latin typeface="Cambria Math"/>
                      </a:rPr>
                      <m:t>ℛ</m:t>
                    </m:r>
                  </m:oMath>
                </a14:m>
                <a:r>
                  <a:rPr lang="es-ES_tradnl" dirty="0" smtClean="0"/>
                  <a:t>,</a:t>
                </a:r>
                <a:r>
                  <a:rPr lang="es-ES_tradnl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_tradnl" i="1"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latin typeface="Cambria Math"/>
                          </a:rPr>
                          <m:t>𝒙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es-ES" dirty="0" smtClean="0"/>
                  <a:t> </a:t>
                </a:r>
                <a:r>
                  <a:rPr lang="es-ES" dirty="0" err="1" smtClean="0"/>
                  <a:t>that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contains</a:t>
                </a:r>
                <a:endParaRPr lang="es-ES" i="1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_tradnl" i="1">
                              <a:latin typeface="Cambria Math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_tradnl" b="1" i="1">
                              <a:latin typeface="Cambria Math"/>
                            </a:rPr>
                            <m:t>𝒙</m:t>
                          </m:r>
                          <m:r>
                            <a:rPr lang="es-ES_tradnl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_tradnl" b="1" i="1">
                                  <a:latin typeface="Cambria Math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s-ES_tradnl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s-ES_tradnl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_tradnl" i="1">
                              <a:latin typeface="Cambria Math"/>
                            </a:rPr>
                            <m:t>𝑦𝑑𝐹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s-ES_tradnl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s-ES" dirty="0" smtClean="0"/>
              </a:p>
              <a:p>
                <a:pPr marL="107950" indent="0">
                  <a:buNone/>
                </a:pP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𝑦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,</m:t>
                            </m:r>
                            <m:r>
                              <a:rPr lang="es-ES_tradnl" b="1" i="1">
                                <a:latin typeface="Cambria Math"/>
                              </a:rPr>
                              <m:t>𝜷</m:t>
                            </m:r>
                          </m:e>
                        </m:d>
                      </m:e>
                    </m:d>
                    <m:r>
                      <a:rPr lang="es-ES_tradnl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i="1">
                                <a:latin typeface="Cambria Math"/>
                              </a:rPr>
                              <m:t>𝑦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ES_tradnl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s-ES_tradnl" b="1" i="1"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s-ES_tradnl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_tradnl" dirty="0"/>
                  <a:t> </a:t>
                </a:r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1363" y="1979637"/>
                <a:ext cx="8691437" cy="5457825"/>
              </a:xfrm>
              <a:blipFill>
                <a:blip r:embed="rId2"/>
                <a:stretch>
                  <a:fillRect t="-212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912520" y="3131765"/>
            <a:ext cx="81785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(1.2)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6617" y="4736213"/>
            <a:ext cx="81785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(1.3)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2400" y="5796061"/>
            <a:ext cx="81785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(1.4)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Some examples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764088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A randomly generated set of points in a two dimensional space with two classes: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Class 1: noise with gaussian dist. with 0 mean and sd 1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Class 2: noise with gaussian dist. with 2.5 mean and sd 1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0" y="4251325"/>
            <a:ext cx="3041650" cy="330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 marL="49213" indent="-19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b="0" i="1">
                <a:latin typeface="Times New Roman" pitchFamily="18" charset="0"/>
                <a:cs typeface="Times New Roman" pitchFamily="18" charset="0"/>
              </a:rPr>
              <a:t>The effect of the C value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5800" y="1900238"/>
            <a:ext cx="2498725" cy="556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C=1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α * y         Index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[1,]  0.7797092    5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[2,]  0.2639699   17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[3,]  1.0000000   19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[4,]  1.0000000   21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[5,]  1.0000000   23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[6,]  1.0000000   28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[7,]  1.0000000   34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[8,]  1.0000000   35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[9,] -1.0000000   57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[10,] -0.8947347   70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[11,] -0.3800956   74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[12,] -1.0000000   77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[13,] -1.0000000   78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[14,] -0.7688488   80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[15,] -1.0000000   84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[16,] -1.0000000   89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486525" y="2514600"/>
            <a:ext cx="2568575" cy="371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C=50</a:t>
            </a:r>
          </a:p>
          <a:p>
            <a:pPr marL="49213" lvl="1" indent="-19050">
              <a:buSzPct val="7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 * y          Index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 [1,]  50.0000000   21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 [2,]  13.7309557   23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 [3,]  50.0000000   28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 [4,]  50.0000000   34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 [5,]  -0.4875326   70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 [6,]  -9.1827247   77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 [7,] -44.0011486   78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 [8,] -10.0595499   80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 [9,] -50.0000000   84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[10,] -50.0000000   89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2971800" y="3656013"/>
            <a:ext cx="3429000" cy="231775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2971800" y="4799013"/>
            <a:ext cx="3657600" cy="1374775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3200400" y="5256213"/>
            <a:ext cx="3200400" cy="1146175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Observations: The C value effects (Training Set)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7800" y="2095500"/>
            <a:ext cx="4572000" cy="4764088"/>
          </a:xfrm>
          <a:ln/>
        </p:spPr>
        <p:txBody>
          <a:bodyPr>
            <a:spAutoFit/>
          </a:bodyPr>
          <a:lstStyle/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Cost = 50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    ER  Coefs Index  Alfa   Var          DO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1  3.33     0        0       50.00      0.00        6.68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2 35.00     1       19      46.11     7.77        70.26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3 56.66     2       21      50.00     0.00        113.29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4 20.00     3       22      37.25    25.48       40.78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5 65.00     4       25      19.14     61.70      129.93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6 58.33     5       4      -50.00     0.000       116.70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7 10.00     6       10     -5.655    88.68       20.03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8 31.66     7      38    -50.00      0.000       63.65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9 55.00     8      39     -46.86      6.266      109.91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400" b="1" i="1"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4624388" cy="476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= 1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ER    Coefs Index  Alfa   Var        DO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1   5.00      0        0        1.00    0.00        13.59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2   15.00    1        7        0.86    13.94      30.10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3   10.00    2       19       1.00    0.00        20.82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GB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3.33      3       21       1.00    0.00        9.18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5   6.66      4       22       1.00    0.00        17.91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6   40.00    5       25       1.00    0.00        80.00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7   6.66      6       53       0.71    29.41      17.91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  6.66      7       4        -1.00    0.00       14.62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   8.33     8       10      -0.56    43.35      16.96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 6.66     9       18      -1.00    0.00       14.62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 6.66     10     37      -1.00    0.00       14.62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  5.00     11     38      -1.00    0.00       10.48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13  5.00     12     39      -1.000   0.00      13.59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Observations: The C value effects (Test Set)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7800" y="2095500"/>
            <a:ext cx="4572000" cy="4764088"/>
          </a:xfrm>
          <a:ln/>
        </p:spPr>
        <p:txBody>
          <a:bodyPr>
            <a:spAutoFit/>
          </a:bodyPr>
          <a:lstStyle/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Cost = 50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    ER Coefs Index   Alfa       Var        DO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1  0.0     0         0        50.00      0.00       0.00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2 37.5     1       19       46.11      7.77       76.63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3 47.5     2       21       50.00      0.00       95.77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4 32.5     3       22       37.25     25.48      65.66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5 62.5     4       25       19.14     61.70      125.08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6 60.0     5       4       -50.00      0.00        119.92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7 12.5     6      10      -5.65        88.68      27.98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8 27.5     7      38      -50.0        0.00        56.53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9 57.5     8      39      -46.86      6.266      115.07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400" b="1" i="1"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04813" y="1866900"/>
            <a:ext cx="4624387" cy="476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= 1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ER  Coefs   Index  Alfa   Var       DO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1   0.0      0       0        1.00      0.00        0.00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2  10.0     1       7        0.86      13.94      21.83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3   5.0      2       19      1.00      0.00       10.03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4   2.5      3       21      1.00      0.00        6.90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5   5.0      4       22      1.00      0.00       13.66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6  27.5     5       25      1.00      0.00       55.49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7   7.5      6       53      0.70      29.41     15.72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  2.5      7       4       -1.00      0.00       6.90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  5.0      8       10     -0.56      43.35     13.66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 2.5     9       18     -1.00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 5.0    10      37     -1.00      0.00       10.03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  2.5    11      38     -1.00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13  0.0    12      39     -1.00      0.00        0.00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Observations: The C value effects (Test Set)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7800" y="2095500"/>
            <a:ext cx="4572000" cy="4764088"/>
          </a:xfrm>
          <a:ln/>
        </p:spPr>
        <p:txBody>
          <a:bodyPr>
            <a:spAutoFit/>
          </a:bodyPr>
          <a:lstStyle/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Cost = 50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    ER Coefs Index   Alfa       Var        DO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1  0.0     0         0        50.00      0.00       0.00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2 37.5     1       19       46.11      7.77       76.63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3 47.5     2       21       50.00      0.00       95.77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4 32.5     3       22       37.25     25.48      65.66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5 62.5     4       25       19.14     61.70      125.08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6 60.0     5       4       -50.00      0.00        119.92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7 12.5     6      10      -5.65        88.68      27.98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8 27.5     7      38      -50.0        0.00        56.53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9 57.5     8      39      -46.86      6.266      115.07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400" b="1" i="1"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04813" y="1866900"/>
            <a:ext cx="4624387" cy="476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= 1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ER  Coefs   Index  Alfa   Var       DO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1   0.0      0       0        1.00      0.00        0.00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2  10.0     1       7        0.86      13.94      21.83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3   5.0      2       19      1.00      0.00       10.03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4   2.5      3       21      1.00      0.00        6.90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5   5.0      4       22      1.00      0.00       13.66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6  27.5     5       25      1.00      0.00       55.49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7   7.5      6       53      0.70      29.41     15.72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  2.5      7       4       -1.00      0.00       6.90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  5.0      8       10     -0.56      43.35     13.66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 2.5     9       18     -1.00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 5.0    10      37     -1.00      0.00       10.03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  2.5    11      38     -1.00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13  0.0    12      39     -1.00      0.00        0.00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257800" y="4114800"/>
            <a:ext cx="4343400" cy="228600"/>
          </a:xfrm>
          <a:prstGeom prst="roundRect">
            <a:avLst>
              <a:gd name="adj" fmla="val 694"/>
            </a:avLst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Iris data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764088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latin typeface="Times New Roman" pitchFamily="18" charset="0"/>
              </a:rPr>
              <a:t>A data set with 150 random samples of flowers from the iris species setosa, versicolor, and virginica collected by Anderson (1935). From each species there are 50 observations for </a:t>
            </a:r>
            <a:r>
              <a:rPr lang="en-GB" sz="2400" b="1">
                <a:solidFill>
                  <a:srgbClr val="DC2300"/>
                </a:solidFill>
                <a:latin typeface="Times New Roman" pitchFamily="18" charset="0"/>
              </a:rPr>
              <a:t>sepal length, sepal width, petal length, and petal width</a:t>
            </a:r>
            <a:r>
              <a:rPr lang="en-GB" sz="2400">
                <a:latin typeface="Times New Roman" pitchFamily="18" charset="0"/>
              </a:rPr>
              <a:t> in cm. This dataset was used by Fisher (1936) in his initiation of the linear-discriminant-function technique.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latin typeface="Times New Roman" pitchFamily="18" charset="0"/>
              </a:rPr>
              <a:t>The types Versicolor and Virginica were chosen. They are the most difficult to classify.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latin typeface="Times New Roman" pitchFamily="18" charset="0"/>
              </a:rPr>
              <a:t>Class 1: Versicolor 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latin typeface="Times New Roman" pitchFamily="18" charset="0"/>
              </a:rPr>
              <a:t>Class 2 : Virginica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latin typeface="Times New Roman" pitchFamily="18" charset="0"/>
              </a:rPr>
              <a:t>In this way 100 examples are available. 60 % of them where used for training. The remaining for testing.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3588" y="228600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Observations: The C value effects (Test Set) Iris data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7800" y="1662113"/>
            <a:ext cx="4572000" cy="5372100"/>
          </a:xfrm>
          <a:ln/>
        </p:spPr>
        <p:txBody>
          <a:bodyPr>
            <a:spAutoFit/>
          </a:bodyPr>
          <a:lstStyle/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    ER Coefs Index Alfa    Var        DO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1  22.5     0     0     100.00    0.00       45.45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2  52.5     1    7      80.14     19.86         NaN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3  42.5     2    12    17.60     82.40       91.24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4  52.5     3    28    41.56     58.44         NaN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5  45.0     4    43    5.12       94.88       96.64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6  25.0     5    59    2.16       97.84       50.97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7  55.0     6    60    10.67     89.33      151.42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8  32.5     7    10   -4.96       95.04       67.98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22.5      8    17   -0.22      99.78       45.45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10 40.0     9   19    -4.07      95.93       85.94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11 45.0    10  24    -69.36    30.64      105.38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12 47.5    11   30   -30.07    69.93      117.23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13 32.5    12   38   -10.78    89.22       69.82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14 55.0    13   41   -11.43    88.57      135.59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15 17.5    14   47   -9.52      90.48       44.52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latin typeface="Times New Roman" pitchFamily="18" charset="0"/>
                <a:cs typeface="Times New Roman" pitchFamily="18" charset="0"/>
              </a:rPr>
              <a:t>16 50.0    15   53   -16.19    83.81      119.03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22.5    16   54   -0.65      99.35       45.45</a:t>
            </a: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800" b="1" i="1"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400" b="1" i="1"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04813" y="1741488"/>
            <a:ext cx="4624387" cy="624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 Coefs Index  Alfa   Var     DO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1   2.5      0     0        1.00      0.00        6.95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2   2.5      1     7        1.00      0.00        6.95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3   2.5      2    11       1 .00     0.00        6.95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4   2.5      3    12       1.00      0.00        6.95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5   0.0      4    21       1.00      0.00        0.0</a:t>
            </a:r>
            <a:r>
              <a:rPr lang="en-GB" sz="14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6   2.5      5    28       1.00      0.00        6.95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7   5.0      6    33       1.00      0.00       10.03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8   2.5      7    43       0.06      93.52        6.95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9   2.5      8    45       1.00      0.00        6.95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10  2.5     9    46       0.76     24.00        6.90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11  5.0    10    51      0.27     73.09       10.03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12  2.5    11    58      0.09      91.00        6.95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13 12.5   12    59      1.00      0.00       27.42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14  2.5    13    60      1.00      0.00        6.95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10.0   14    10    -1.00       0.00       26.44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 2.5    15    17    -0.57      43.11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  7.5    16    19    -1.00       0.00       20.14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 2.5    17    23    -0.57      43.45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10.0   18    24    -1.00       0.00       26.44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10.0   19    30    -1.00       0.00       26.44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  5.0    20    36    -0.29      71.40       13.66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 10.0    21   38    -1.00       0.00       26.44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 2.5    22    39    -0.15       84.57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  7.5    23    41   -1.00        0.00       20.14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  5.0    24    47   -1.00        0.00       13.66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  2.5    25    49   -0.28        71.72        6.95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 10.0   26    53   -1.00         0.00       26.44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  5.0    27    55   -0.33        67.35       13.66</a:t>
            </a: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indent="-19050">
              <a:buClr>
                <a:srgbClr val="0E594D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3588" y="228600"/>
            <a:ext cx="8609012" cy="170180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/>
              <a:t>Rat Central Nervous System development. Gene Expression profiles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764088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>
                <a:latin typeface="Times New Roman" pitchFamily="18" charset="0"/>
              </a:rPr>
              <a:t>It was introduced by Wen et al. and it consists of mRNA expression of 112 genes during rat central nervous system development, focused on the cervical spinal cord. </a:t>
            </a:r>
          </a:p>
          <a:p>
            <a: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>
              <a:latin typeface="Times New Roman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>
                <a:latin typeface="Times New Roman" pitchFamily="18" charset="0"/>
              </a:rPr>
              <a:t>They are a temporal gene expression profile (9 time points)</a:t>
            </a:r>
          </a:p>
          <a:p>
            <a: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>
              <a:latin typeface="Times New Roman" pitchFamily="18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>
                <a:latin typeface="Times New Roman" pitchFamily="18" charset="0"/>
              </a:rPr>
              <a:t>Six temporal waves/patterns/classes were reported and validated by Wen et 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3588" y="228600"/>
            <a:ext cx="8609012" cy="170180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/>
              <a:t>Rat Central Nervous System development. Gene Expression profiles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73200" y="6958013"/>
            <a:ext cx="8091488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Wen, X and Fuhrman, S andMichaelis, G S and Carri, D B and Smith, S and Barker, J L and Somogyi, R (1998)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400">
                <a:solidFill>
                  <a:srgbClr val="000000"/>
                </a:solidFill>
                <a:latin typeface="Times New Roman" pitchFamily="18" charset="0"/>
              </a:rPr>
              <a:t> Large-scale temoral gene expression mapping of central nervous system development. PNAS 95:334-339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" y="2009775"/>
            <a:ext cx="4572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486400" y="2971800"/>
          <a:ext cx="45989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Hoja de cálculo" r:id="rId5" imgW="3676650" imgH="2009775" progId="Excel.Sheet.8">
                  <p:embed/>
                </p:oleObj>
              </mc:Choice>
              <mc:Fallback>
                <p:oleObj name="Hoja de cálculo" r:id="rId5" imgW="3676650" imgH="2009775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71800"/>
                        <a:ext cx="4598988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850" y="303213"/>
            <a:ext cx="9090025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/>
              <a:t>How to solve a k-class problem with a binary classifier?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764088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K&gt;2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One Vs All strategy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Split the problem in K binary problems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K</a:t>
            </a:r>
            <a:r>
              <a:rPr lang="en-GB" i="1" baseline="-33000"/>
              <a:t>i</a:t>
            </a:r>
            <a:r>
              <a:rPr lang="en-GB" i="1"/>
              <a:t>=1 and K</a:t>
            </a:r>
            <a:r>
              <a:rPr lang="en-GB" i="1" baseline="-33000"/>
              <a:t>j</a:t>
            </a:r>
            <a:r>
              <a:rPr lang="en-GB" i="1"/>
              <a:t>=-1 for all j</a:t>
            </a:r>
            <a:r>
              <a:rPr lang="en-GB" i="1">
                <a:latin typeface="Trebuchet MS" pitchFamily="34" charset="0"/>
              </a:rPr>
              <a:t>≠</a:t>
            </a:r>
            <a:r>
              <a:rPr lang="en-GB" i="1"/>
              <a:t>i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build the k classifiers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y</a:t>
            </a:r>
            <a:r>
              <a:rPr lang="en-GB" i="1" baseline="-33000"/>
              <a:t>p</a:t>
            </a:r>
            <a:r>
              <a:rPr lang="en-GB" i="1"/>
              <a:t>=argmax(</a:t>
            </a:r>
            <a:r>
              <a:rPr lang="en-GB" b="1" i="1"/>
              <a:t>w</a:t>
            </a:r>
            <a:r>
              <a:rPr lang="en-GB" i="1" baseline="-33000"/>
              <a:t>i</a:t>
            </a:r>
            <a:r>
              <a:rPr lang="en-GB" b="1" i="1"/>
              <a:t>x</a:t>
            </a:r>
            <a:r>
              <a:rPr lang="en-GB" i="1" baseline="-33000"/>
              <a:t>p</a:t>
            </a:r>
            <a:r>
              <a:rPr lang="en-GB" i="1"/>
              <a:t>+b</a:t>
            </a:r>
            <a:r>
              <a:rPr lang="en-GB" i="1" baseline="-33000"/>
              <a:t>i</a:t>
            </a:r>
            <a:r>
              <a:rPr lang="en-GB" i="1"/>
              <a:t>); i=1..K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One vs One strategy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split the problem in all the pairs class contrast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build k(k-1)/2 classifiers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the output class is based on a voting schema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But</a:t>
            </a:r>
            <a:r>
              <a:rPr lang="es-ES" dirty="0" smtClean="0"/>
              <a:t>…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41363" y="2101850"/>
                <a:ext cx="8691562" cy="1286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sz="360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𝜷</m:t>
                        </m:r>
                      </m:e>
                    </m:d>
                    <m:r>
                      <a:rPr lang="es-ES_tradnl" sz="3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s-E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ES_tradnl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s-ES_tradn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s-E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sz="3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ES_tradnl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S_tradnl" sz="3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36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s-E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s-ES_tradnl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s-ES_tradnl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  <m:d>
                          <m:dPr>
                            <m:ctrlPr>
                              <a:rPr lang="es-E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s-ES_tradn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s-ES_tradn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s-ES_tradnl" sz="3600" dirty="0">
                    <a:solidFill>
                      <a:schemeClr val="tx1"/>
                    </a:solidFill>
                  </a:rPr>
                  <a:t> </a:t>
                </a:r>
                <a:r>
                  <a:rPr lang="es-ES_tradnl" sz="3600" dirty="0" smtClean="0">
                    <a:solidFill>
                      <a:schemeClr val="tx1"/>
                    </a:solidFill>
                  </a:rPr>
                  <a:t> can </a:t>
                </a:r>
                <a:r>
                  <a:rPr lang="es-ES_tradnl" sz="3600" dirty="0" err="1" smtClean="0">
                    <a:solidFill>
                      <a:schemeClr val="tx1"/>
                    </a:solidFill>
                  </a:rPr>
                  <a:t>not</a:t>
                </a:r>
                <a:r>
                  <a:rPr lang="es-ES_tradnl" sz="3600" dirty="0" smtClean="0">
                    <a:solidFill>
                      <a:schemeClr val="tx1"/>
                    </a:solidFill>
                  </a:rPr>
                  <a:t> be </a:t>
                </a:r>
                <a:r>
                  <a:rPr lang="es-ES_tradnl" sz="3600" dirty="0" err="1" smtClean="0">
                    <a:solidFill>
                      <a:schemeClr val="tx1"/>
                    </a:solidFill>
                  </a:rPr>
                  <a:t>solved</a:t>
                </a:r>
                <a:r>
                  <a:rPr lang="es-ES_tradnl" sz="3600" dirty="0" smtClean="0">
                    <a:solidFill>
                      <a:schemeClr val="tx1"/>
                    </a:solidFill>
                  </a:rPr>
                  <a:t>, ¿</a:t>
                </a:r>
                <a:r>
                  <a:rPr lang="es-ES_tradnl" sz="3600" dirty="0" err="1" smtClean="0">
                    <a:solidFill>
                      <a:schemeClr val="tx1"/>
                    </a:solidFill>
                  </a:rPr>
                  <a:t>why</a:t>
                </a:r>
                <a:r>
                  <a:rPr lang="es-ES_tradnl" sz="3600" dirty="0" smtClean="0">
                    <a:solidFill>
                      <a:schemeClr val="tx1"/>
                    </a:solidFill>
                  </a:rPr>
                  <a:t>?</a:t>
                </a:r>
                <a:endParaRPr lang="es-E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1363" y="2101850"/>
                <a:ext cx="8691562" cy="1286314"/>
              </a:xfrm>
              <a:prstGeom prst="rect">
                <a:avLst/>
              </a:prstGeom>
              <a:blipFill rotWithShape="1">
                <a:blip r:embed="rId2"/>
                <a:stretch>
                  <a:fillRect t="-4265" r="-1684" b="-203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690" name="Picture 2" descr="C:\Documents and Settings\elmer\Configuración local\Archivos temporales de Internet\Content.IE5\67NZ9FMH\MC9003565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3059757"/>
            <a:ext cx="1754187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935856" y="5724053"/>
                <a:ext cx="4032448" cy="1143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_tradnl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s-ES_tradnl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E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A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s-AR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s-A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_tradnl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d>
                          <m:r>
                            <a:rPr lang="es-ES_tradnl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s-ES_tradnl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56" y="5724053"/>
                <a:ext cx="4032448" cy="1143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5105913" y="6012085"/>
            <a:ext cx="73289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tx1"/>
                </a:solidFill>
              </a:rPr>
              <a:t>with</a:t>
            </a:r>
            <a:endParaRPr lang="es-A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349453" y="5641174"/>
                <a:ext cx="1379827" cy="550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¿</m:t>
                      </m:r>
                      <m:r>
                        <a:rPr lang="es-ES_tradnl" sz="3200" b="1" i="1">
                          <a:solidFill>
                            <a:schemeClr val="tx1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453" y="5641174"/>
                <a:ext cx="1379827" cy="5502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319571" y="6399784"/>
                <a:ext cx="2210733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,….,</m:t>
                      </m:r>
                      <m:sSub>
                        <m:sSubPr>
                          <m:ctrlP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A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71" y="6399784"/>
                <a:ext cx="2210733" cy="435825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5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Simple comparison between NNets and SVM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12938"/>
            <a:ext cx="5943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54050" y="2925763"/>
            <a:ext cx="2627313" cy="324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Multiclass problem.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Temporal Gene 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expression Wen et al.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6 classes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112 genes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9 time points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Regression</a:t>
            </a:r>
            <a:r>
              <a:rPr lang="es-AR" dirty="0" smtClean="0"/>
              <a:t> </a:t>
            </a:r>
            <a:r>
              <a:rPr lang="es-AR" dirty="0" err="1" smtClean="0"/>
              <a:t>problems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AR" dirty="0" smtClean="0"/>
                  <a:t>The </a:t>
                </a:r>
                <a:r>
                  <a:rPr lang="es-AR" dirty="0" err="1" smtClean="0"/>
                  <a:t>problem</a:t>
                </a:r>
                <a:r>
                  <a:rPr lang="es-AR" dirty="0" smtClean="0"/>
                  <a:t>:</a:t>
                </a:r>
              </a:p>
              <a:p>
                <a:r>
                  <a:rPr lang="es-AR" dirty="0" err="1" smtClean="0"/>
                  <a:t>Assume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dirty="0" smtClean="0"/>
                  <a:t>, </a:t>
                </a:r>
                <a:r>
                  <a:rPr lang="es-AR" dirty="0" err="1" smtClean="0"/>
                  <a:t>with</a:t>
                </a:r>
                <a:r>
                  <a:rPr lang="es-AR" dirty="0" smtClean="0"/>
                  <a:t> </a:t>
                </a:r>
                <a:r>
                  <a:rPr lang="es-AR" i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s-A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AR" dirty="0" smtClean="0"/>
                  <a:t> unknown</a:t>
                </a:r>
                <a:endParaRPr lang="es-AR" dirty="0"/>
              </a:p>
              <a:p>
                <a:r>
                  <a:rPr lang="es-AR" dirty="0" err="1" smtClean="0"/>
                  <a:t>Suppose</a:t>
                </a:r>
                <a:r>
                  <a:rPr lang="es-AR" dirty="0" smtClean="0"/>
                  <a:t> tan at </a:t>
                </a:r>
                <a:r>
                  <a:rPr lang="es-AR" dirty="0" err="1" smtClean="0"/>
                  <a:t>any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AR" dirty="0" smtClean="0"/>
                  <a:t> </a:t>
                </a:r>
                <a:r>
                  <a:rPr lang="es-AR" dirty="0" err="1" smtClean="0"/>
                  <a:t>we</a:t>
                </a:r>
                <a:r>
                  <a:rPr lang="es-AR" dirty="0" smtClean="0"/>
                  <a:t> can </a:t>
                </a:r>
                <a:r>
                  <a:rPr lang="es-AR" dirty="0" err="1" smtClean="0"/>
                  <a:t>meassure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the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value</a:t>
                </a:r>
                <a:r>
                  <a:rPr lang="es-AR" dirty="0" smtClean="0"/>
                  <a:t> of </a:t>
                </a:r>
                <a:r>
                  <a:rPr lang="es-AR" dirty="0" err="1" smtClean="0"/>
                  <a:t>this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function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with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additive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noise</a:t>
                </a:r>
                <a:endParaRPr lang="es-AR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 smtClean="0"/>
              </a:p>
              <a:p>
                <a:pPr marL="107950" indent="0">
                  <a:buNone/>
                </a:pPr>
                <a:r>
                  <a:rPr lang="es-AR" dirty="0" err="1" smtClean="0"/>
                  <a:t>Where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𝑓𝑑</m:t>
                    </m:r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s-AR" b="0" dirty="0" smtClean="0"/>
              </a:p>
              <a:p>
                <a:pPr marL="107950" indent="0">
                  <a:buNone/>
                </a:pPr>
                <a:r>
                  <a:rPr lang="es-AR" dirty="0" err="1" smtClean="0"/>
                  <a:t>The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problem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is</a:t>
                </a:r>
                <a:r>
                  <a:rPr lang="es-AR" dirty="0" smtClean="0"/>
                  <a:t> to </a:t>
                </a:r>
                <a:r>
                  <a:rPr lang="es-AR" dirty="0" err="1" smtClean="0"/>
                  <a:t>estimate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the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function</a:t>
                </a:r>
                <a:r>
                  <a:rPr lang="es-A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s-AR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9" t="-3457" r="-21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4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Regression</a:t>
            </a:r>
            <a:r>
              <a:rPr lang="es-AR" dirty="0" smtClean="0"/>
              <a:t> </a:t>
            </a:r>
            <a:r>
              <a:rPr lang="es-AR" dirty="0" err="1" smtClean="0"/>
              <a:t>problems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AR" dirty="0" smtClean="0"/>
                  <a:t>We can use ML to </a:t>
                </a:r>
                <a:r>
                  <a:rPr lang="es-AR" dirty="0" err="1" smtClean="0"/>
                  <a:t>estimate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the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unknown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parameters</a:t>
                </a:r>
                <a:r>
                  <a:rPr lang="es-AR" dirty="0" smtClean="0"/>
                  <a:t> of </a:t>
                </a:r>
                <a:r>
                  <a:rPr lang="es-AR" dirty="0" err="1" smtClean="0"/>
                  <a:t>the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function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dirty="0" smtClean="0"/>
                  <a:t> ¿</a:t>
                </a:r>
                <a:r>
                  <a:rPr lang="es-AR" dirty="0" err="1" smtClean="0"/>
                  <a:t>Why</a:t>
                </a:r>
                <a:r>
                  <a:rPr lang="es-AR" dirty="0" smtClean="0"/>
                  <a:t>? </a:t>
                </a:r>
              </a:p>
              <a:p>
                <a:r>
                  <a:rPr lang="es-AR" dirty="0" err="1" smtClean="0"/>
                  <a:t>This</a:t>
                </a:r>
                <a:r>
                  <a:rPr lang="es-AR" dirty="0" smtClean="0"/>
                  <a:t> can be done </a:t>
                </a:r>
                <a:r>
                  <a:rPr lang="es-AR" dirty="0" err="1" smtClean="0"/>
                  <a:t>by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maximizing</a:t>
                </a:r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𝑓𝑑</m:t>
                            </m:r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s-AR" dirty="0" smtClean="0"/>
              </a:p>
              <a:p>
                <a:r>
                  <a:rPr lang="es-AR" dirty="0" err="1" smtClean="0"/>
                  <a:t>Since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𝑓𝑑</m:t>
                    </m:r>
                  </m:oMath>
                </a14:m>
                <a:r>
                  <a:rPr lang="es-AR" dirty="0" smtClean="0"/>
                  <a:t> </a:t>
                </a:r>
                <a:r>
                  <a:rPr lang="es-AR" dirty="0" err="1" smtClean="0"/>
                  <a:t>is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known</a:t>
                </a:r>
                <a:r>
                  <a:rPr lang="es-AR" dirty="0" smtClean="0"/>
                  <a:t>, and </a:t>
                </a:r>
                <a:r>
                  <a:rPr lang="es-AR" dirty="0" err="1" smtClean="0"/>
                  <a:t>taking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the</a:t>
                </a:r>
                <a:r>
                  <a:rPr lang="es-AR" dirty="0" smtClean="0"/>
                  <a:t> normal </a:t>
                </a:r>
                <a:r>
                  <a:rPr lang="es-AR" dirty="0" err="1" smtClean="0"/>
                  <a:t>law</a:t>
                </a:r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𝑓𝑑</m:t>
                    </m:r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s-AR" dirty="0" smtClean="0"/>
                  <a:t> </a:t>
                </a:r>
                <a:r>
                  <a:rPr lang="es-AR" dirty="0" err="1" smtClean="0"/>
                  <a:t>that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goes</a:t>
                </a:r>
                <a:r>
                  <a:rPr lang="es-AR" dirty="0" smtClean="0"/>
                  <a:t> to </a:t>
                </a:r>
                <a:r>
                  <a:rPr lang="es-AR" dirty="0" err="1" smtClean="0"/>
                  <a:t>the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minimization</a:t>
                </a:r>
                <a:r>
                  <a:rPr lang="es-AR" dirty="0" smtClean="0"/>
                  <a:t> of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dirty="0" smtClean="0"/>
                  <a:t> </a:t>
                </a:r>
                <a:r>
                  <a:rPr lang="es-AR" dirty="0" err="1" smtClean="0"/>
                  <a:t>yielding</a:t>
                </a:r>
                <a:r>
                  <a:rPr lang="es-AR" dirty="0" smtClean="0"/>
                  <a:t> to  </a:t>
                </a: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457" r="-233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3528144" y="6461595"/>
                <a:ext cx="5462073" cy="802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3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s-AR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`′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s-AR" sz="3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AR" sz="3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s-AR" sz="3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s-AR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endParaRPr lang="es-AR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144" y="6461595"/>
                <a:ext cx="5462073" cy="802336"/>
              </a:xfrm>
              <a:prstGeom prst="rect">
                <a:avLst/>
              </a:prstGeom>
              <a:blipFill>
                <a:blip r:embed="rId3"/>
                <a:stretch>
                  <a:fillRect b="-128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752839" y="2627709"/>
            <a:ext cx="8595949" cy="14662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sz="4800" dirty="0" err="1" smtClean="0">
                <a:solidFill>
                  <a:schemeClr val="accent6">
                    <a:lumMod val="50000"/>
                  </a:schemeClr>
                </a:solidFill>
              </a:rPr>
              <a:t>What</a:t>
            </a:r>
            <a:r>
              <a:rPr lang="es-AR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sz="4800" dirty="0" err="1" smtClean="0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es-AR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sz="4800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es-AR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sz="4800" dirty="0" err="1" smtClean="0">
                <a:solidFill>
                  <a:schemeClr val="accent6">
                    <a:lumMod val="50000"/>
                  </a:schemeClr>
                </a:solidFill>
              </a:rPr>
              <a:t>main</a:t>
            </a:r>
            <a:r>
              <a:rPr lang="es-AR" sz="48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s-AR" sz="4800" dirty="0" err="1" smtClean="0">
                <a:solidFill>
                  <a:schemeClr val="accent6">
                    <a:lumMod val="50000"/>
                  </a:schemeClr>
                </a:solidFill>
              </a:rPr>
              <a:t>strong</a:t>
            </a:r>
            <a:r>
              <a:rPr lang="es-AR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sz="4800" dirty="0" err="1" smtClean="0">
                <a:solidFill>
                  <a:schemeClr val="accent6">
                    <a:lumMod val="50000"/>
                  </a:schemeClr>
                </a:solidFill>
              </a:rPr>
              <a:t>assumtion</a:t>
            </a:r>
            <a:r>
              <a:rPr lang="es-AR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AR" sz="4800" dirty="0" err="1" smtClean="0">
                <a:solidFill>
                  <a:schemeClr val="accent6">
                    <a:lumMod val="50000"/>
                  </a:schemeClr>
                </a:solidFill>
              </a:rPr>
              <a:t>here</a:t>
            </a:r>
            <a:r>
              <a:rPr lang="es-AR" sz="48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s-AR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Regression</a:t>
            </a:r>
            <a:r>
              <a:rPr lang="es-AR" dirty="0" smtClean="0"/>
              <a:t> </a:t>
            </a:r>
            <a:r>
              <a:rPr lang="es-AR" dirty="0" err="1" smtClean="0"/>
              <a:t>problems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0" y="2101850"/>
                <a:ext cx="10080625" cy="4760913"/>
              </a:xfrm>
            </p:spPr>
            <p:txBody>
              <a:bodyPr/>
              <a:lstStyle/>
              <a:p>
                <a:r>
                  <a:rPr lang="es-AR" sz="2800" dirty="0" smtClean="0"/>
                  <a:t>What </a:t>
                </a:r>
                <a:r>
                  <a:rPr lang="es-AR" sz="2800" dirty="0" err="1" smtClean="0"/>
                  <a:t>if</a:t>
                </a:r>
                <a:r>
                  <a:rPr lang="es-AR" sz="2800" dirty="0" smtClean="0"/>
                  <a:t> </a:t>
                </a:r>
                <a:r>
                  <a:rPr lang="es-AR" sz="2800" dirty="0" err="1" smtClean="0"/>
                  <a:t>the</a:t>
                </a:r>
                <a:r>
                  <a:rPr lang="es-AR" sz="2800" dirty="0" smtClean="0"/>
                  <a:t> </a:t>
                </a:r>
                <a14:m>
                  <m:oMath xmlns:m="http://schemas.openxmlformats.org/officeDocument/2006/math">
                    <m:r>
                      <a:rPr lang="es-AR" sz="2800" i="1">
                        <a:latin typeface="Cambria Math" panose="02040503050406030204" pitchFamily="18" charset="0"/>
                      </a:rPr>
                      <m:t>𝑓𝑑</m:t>
                    </m:r>
                  </m:oMath>
                </a14:m>
                <a:r>
                  <a:rPr lang="es-AR" sz="2800" dirty="0" smtClean="0"/>
                  <a:t> </a:t>
                </a:r>
                <a:r>
                  <a:rPr lang="es-AR" sz="2800" dirty="0" err="1" smtClean="0"/>
                  <a:t>is</a:t>
                </a:r>
                <a:r>
                  <a:rPr lang="es-AR" sz="2800" dirty="0" smtClean="0"/>
                  <a:t> </a:t>
                </a:r>
                <a:r>
                  <a:rPr lang="es-AR" sz="2800" dirty="0" err="1" smtClean="0"/>
                  <a:t>unknown</a:t>
                </a:r>
                <a:r>
                  <a:rPr lang="es-AR" sz="2800" dirty="0" smtClean="0"/>
                  <a:t>?</a:t>
                </a:r>
              </a:p>
              <a:p>
                <a:pPr marL="107950" indent="0">
                  <a:buNone/>
                </a:pPr>
                <a:endParaRPr lang="es-AR" sz="2800" dirty="0"/>
              </a:p>
              <a:p>
                <a:pPr marL="107950" indent="0">
                  <a:buNone/>
                </a:pPr>
                <a:r>
                  <a:rPr lang="es-AR" sz="2800" dirty="0" err="1" smtClean="0"/>
                  <a:t>The</a:t>
                </a:r>
                <a:r>
                  <a:rPr lang="es-AR" sz="2800" dirty="0" smtClean="0"/>
                  <a:t> </a:t>
                </a:r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A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𝑖𝑛𝑠𝑒𝑛𝑠𝑖𝑡𝑖𝑣𝑒</m:t>
                    </m:r>
                  </m:oMath>
                </a14:m>
                <a:r>
                  <a:rPr lang="es-AR" sz="2800" dirty="0" smtClean="0"/>
                  <a:t> </a:t>
                </a:r>
                <a:r>
                  <a:rPr lang="es-AR" sz="2800" dirty="0" err="1" smtClean="0"/>
                  <a:t>loss</a:t>
                </a:r>
                <a:r>
                  <a:rPr lang="es-AR" sz="2800" dirty="0" smtClean="0"/>
                  <a:t> </a:t>
                </a:r>
                <a:r>
                  <a:rPr lang="es-AR" sz="2800" dirty="0" err="1" smtClean="0"/>
                  <a:t>function</a:t>
                </a:r>
                <a:endParaRPr lang="es-AR" sz="2800" dirty="0"/>
              </a:p>
              <a:p>
                <a:pPr marL="107950" indent="0">
                  <a:buNone/>
                </a:pPr>
                <a:endParaRPr lang="es-AR" sz="2800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d>
                        <m:d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A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sSup>
                                  <m:sSupPr>
                                    <m:ctrlPr>
                                      <a:rPr lang="es-A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s-AR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→  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sz="2800" b="0" i="1" dirty="0" smtClean="0">
                  <a:latin typeface="Cambria Math" panose="02040503050406030204" pitchFamily="18" charset="0"/>
                </a:endParaRPr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=1,2.</m:t>
                      </m:r>
                    </m:oMath>
                  </m:oMathPara>
                </a14:m>
                <a:endParaRPr lang="es-AR" sz="2800" dirty="0" smtClean="0"/>
              </a:p>
              <a:p>
                <a:pPr marL="107950" indent="0">
                  <a:buNone/>
                </a:pPr>
                <a:endParaRPr lang="es-AR" sz="28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01850"/>
                <a:ext cx="10080625" cy="4760913"/>
              </a:xfrm>
              <a:blipFill>
                <a:blip r:embed="rId2"/>
                <a:stretch>
                  <a:fillRect l="-1028" t="-294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1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Regression</a:t>
            </a:r>
            <a:r>
              <a:rPr lang="es-AR" dirty="0" smtClean="0"/>
              <a:t> </a:t>
            </a:r>
            <a:r>
              <a:rPr lang="es-AR" dirty="0" err="1" smtClean="0"/>
              <a:t>problems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41363" y="2101850"/>
                <a:ext cx="9123485" cy="4760913"/>
              </a:xfrm>
            </p:spPr>
            <p:txBody>
              <a:bodyPr/>
              <a:lstStyle/>
              <a:p>
                <a:r>
                  <a:rPr lang="es-AR" dirty="0" smtClean="0"/>
                  <a:t>So, </a:t>
                </a:r>
                <a:r>
                  <a:rPr lang="es-AR" dirty="0" err="1" smtClean="0"/>
                  <a:t>under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the</a:t>
                </a:r>
                <a:r>
                  <a:rPr lang="es-AR" dirty="0"/>
                  <a:t> </a:t>
                </a:r>
                <a:r>
                  <a:rPr lang="es-AR" dirty="0" smtClean="0"/>
                  <a:t>ERM umbrela, </a:t>
                </a:r>
                <a:r>
                  <a:rPr lang="es-AR" dirty="0" err="1" smtClean="0"/>
                  <a:t>minimize</a:t>
                </a:r>
                <a:endParaRPr lang="es-AR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𝑒𝑚𝑝</m:t>
                          </m:r>
                        </m:sub>
                      </m:sSub>
                      <m:d>
                        <m:d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AR" dirty="0" smtClean="0"/>
              </a:p>
              <a:p>
                <a:pPr marL="107950" indent="0">
                  <a:buNone/>
                </a:pPr>
                <a:r>
                  <a:rPr lang="es-AR" dirty="0" err="1" smtClean="0"/>
                  <a:t>Satisfying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s-AR" dirty="0" smtClean="0"/>
              </a:p>
              <a:p>
                <a:pPr marL="107950" indent="0">
                  <a:buNone/>
                </a:pPr>
                <a:r>
                  <a:rPr lang="es-AR" dirty="0" smtClean="0"/>
                  <a:t>To </a:t>
                </a:r>
                <a:r>
                  <a:rPr lang="es-AR" dirty="0" err="1" smtClean="0"/>
                  <a:t>solve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this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problem</a:t>
                </a:r>
                <a:r>
                  <a:rPr lang="es-AR" dirty="0" smtClean="0"/>
                  <a:t>, </a:t>
                </a:r>
                <a:r>
                  <a:rPr lang="es-AR" dirty="0" err="1" smtClean="0"/>
                  <a:t>became</a:t>
                </a:r>
                <a:r>
                  <a:rPr lang="es-AR" dirty="0" smtClean="0"/>
                  <a:t> similar to </a:t>
                </a:r>
                <a:r>
                  <a:rPr lang="es-AR" dirty="0" err="1" smtClean="0"/>
                  <a:t>solve</a:t>
                </a:r>
                <a:endParaRPr lang="es-AR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63" y="2101850"/>
                <a:ext cx="9123485" cy="4760913"/>
              </a:xfrm>
              <a:blipFill>
                <a:blip r:embed="rId2"/>
                <a:stretch>
                  <a:fillRect l="-1537" t="-34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8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Regression</a:t>
            </a:r>
            <a:r>
              <a:rPr lang="es-AR" dirty="0" smtClean="0"/>
              <a:t> </a:t>
            </a:r>
            <a:r>
              <a:rPr lang="es-AR" dirty="0" err="1" smtClean="0"/>
              <a:t>problems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41363" y="2101850"/>
                <a:ext cx="9123485" cy="4760913"/>
              </a:xfrm>
            </p:spPr>
            <p:txBody>
              <a:bodyPr/>
              <a:lstStyle/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AR" dirty="0" smtClean="0"/>
              </a:p>
              <a:p>
                <a:pPr marL="107950" indent="0">
                  <a:buNone/>
                </a:pPr>
                <a:r>
                  <a:rPr lang="es-AR" dirty="0" err="1" smtClean="0"/>
                  <a:t>Under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the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constraints</a:t>
                </a:r>
                <a:endParaRPr lang="es-AR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b="0" dirty="0" smtClean="0">
                  <a:ea typeface="Cambria Math" panose="02040503050406030204" pitchFamily="18" charset="0"/>
                </a:endParaRPr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b="0" dirty="0" smtClean="0">
                  <a:ea typeface="Cambria Math" panose="02040503050406030204" pitchFamily="18" charset="0"/>
                </a:endParaRPr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=1…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s-AR" dirty="0"/>
              </a:p>
              <a:p>
                <a:pPr marL="107950" indent="0">
                  <a:buNone/>
                </a:pPr>
                <a:endParaRPr lang="es-AR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63" y="2101850"/>
                <a:ext cx="9123485" cy="4760913"/>
              </a:xfrm>
              <a:blipFill>
                <a:blip r:embed="rId2"/>
                <a:stretch>
                  <a:fillRect l="-1537" t="-51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6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Regression</a:t>
            </a:r>
            <a:r>
              <a:rPr lang="es-AR" dirty="0" smtClean="0"/>
              <a:t> </a:t>
            </a:r>
            <a:r>
              <a:rPr lang="es-AR" dirty="0" err="1" smtClean="0"/>
              <a:t>problems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41363" y="2101850"/>
                <a:ext cx="9123485" cy="4760913"/>
              </a:xfrm>
            </p:spPr>
            <p:txBody>
              <a:bodyPr/>
              <a:lstStyle/>
              <a:p>
                <a:pPr marL="107950" indent="0">
                  <a:buNone/>
                </a:pPr>
                <a:r>
                  <a:rPr lang="es-AR" dirty="0" smtClean="0"/>
                  <a:t>Yielding to </a:t>
                </a:r>
                <a:r>
                  <a:rPr lang="es-AR" dirty="0" err="1" smtClean="0"/>
                  <a:t>for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s-AR" dirty="0" smtClean="0"/>
                  <a:t> </a:t>
                </a:r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s-AR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s-AR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63" y="2101850"/>
                <a:ext cx="9123485" cy="4760913"/>
              </a:xfrm>
              <a:blipFill>
                <a:blip r:embed="rId2"/>
                <a:stretch>
                  <a:fillRect l="-1537" t="-34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Regression</a:t>
            </a:r>
            <a:r>
              <a:rPr lang="es-AR" dirty="0" smtClean="0"/>
              <a:t> </a:t>
            </a:r>
            <a:r>
              <a:rPr lang="es-AR" dirty="0" err="1" smtClean="0"/>
              <a:t>problems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41363" y="2101850"/>
                <a:ext cx="9123485" cy="4760913"/>
              </a:xfrm>
            </p:spPr>
            <p:txBody>
              <a:bodyPr/>
              <a:lstStyle/>
              <a:p>
                <a:pPr marL="107950" indent="0">
                  <a:buNone/>
                </a:pPr>
                <a:r>
                  <a:rPr lang="es-AR" dirty="0" smtClean="0"/>
                  <a:t>Yielding to </a:t>
                </a:r>
                <a:r>
                  <a:rPr lang="es-AR" dirty="0" err="1" smtClean="0"/>
                  <a:t>for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s-AR" dirty="0" smtClean="0"/>
                  <a:t> </a:t>
                </a:r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AR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AR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63" y="2101850"/>
                <a:ext cx="9123485" cy="4760913"/>
              </a:xfrm>
              <a:blipFill>
                <a:blip r:embed="rId2"/>
                <a:stretch>
                  <a:fillRect l="-1537" t="-34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2572068" y="5580037"/>
                <a:ext cx="7030194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3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𝑶𝑳𝑺</m:t>
                    </m:r>
                    <m:r>
                      <a:rPr lang="es-AR" sz="3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⟼</m:t>
                    </m:r>
                    <m:r>
                      <a:rPr lang="es-AR" sz="32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s-AR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AR" sz="32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`′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s-AR" sz="3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AR" sz="3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s-AR" sz="3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AR" sz="32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s-AR" sz="32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s-AR" sz="3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endParaRPr lang="es-AR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068" y="5580037"/>
                <a:ext cx="7030194" cy="787523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6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References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764088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An introduction to support vector machines and other kernel-based learning methods.</a:t>
            </a:r>
            <a:r>
              <a:rPr lang="en-GB"/>
              <a:t> </a:t>
            </a:r>
            <a:r>
              <a:rPr lang="en-GB" i="1"/>
              <a:t>Cristianini and Taylor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Learning to classify text using support vector machines. Methods, Theory and algorithms.</a:t>
            </a:r>
            <a:r>
              <a:rPr lang="en-GB"/>
              <a:t> Joachims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i="1"/>
              <a:t>A tutorial on Support Vector Machines for pattern recognition.</a:t>
            </a:r>
            <a:r>
              <a:rPr lang="en-GB"/>
              <a:t> Burges (available on internet)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3650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Some software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764088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R project (ww.r-project.org) library e1071 (it is based on libsvm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libsvm ( a C, C++ and Java SVM library) (http://www.csie.ntu.edu.tw/~cjlin/libsvm/)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Matlab (some free toolbox on the web)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WEKA learning environment (http://www.cs.waikato.ac.nz/~ml/weka/)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YALE learning environment (http://www-ai.cs.uni-dortmund.de/SOFTWARE/YALE/)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Empirical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Minimization</a:t>
            </a:r>
            <a:r>
              <a:rPr lang="es-ES" dirty="0" smtClean="0"/>
              <a:t> </a:t>
            </a:r>
            <a:r>
              <a:rPr lang="es-ES" dirty="0" err="1" smtClean="0"/>
              <a:t>Inductive</a:t>
            </a:r>
            <a:r>
              <a:rPr lang="es-ES" dirty="0" smtClean="0"/>
              <a:t> </a:t>
            </a:r>
            <a:r>
              <a:rPr lang="es-ES" dirty="0" err="1" smtClean="0"/>
              <a:t>Principle</a:t>
            </a:r>
            <a:r>
              <a:rPr lang="es-ES" dirty="0" smtClean="0"/>
              <a:t> (ERM)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41362" y="2101850"/>
                <a:ext cx="8547421" cy="476091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_tradnl" i="1">
                            <a:latin typeface="Cambria Math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d>
                    <m:r>
                      <a:rPr lang="es-ES_tradnl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_tradnl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S_tradnl" i="1">
                            <a:latin typeface="Cambria Math"/>
                          </a:rPr>
                          <m:t>𝑖</m:t>
                        </m:r>
                        <m:r>
                          <a:rPr lang="es-ES_tradnl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s-ES_tradnl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s-ES_tradnl" b="1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s-ES_tradnl" i="1">
                                <a:latin typeface="Cambria Math"/>
                              </a:rPr>
                              <m:t>,</m:t>
                            </m:r>
                            <m:r>
                              <a:rPr lang="es-ES_tradnl" b="1" i="1">
                                <a:latin typeface="Cambria Math"/>
                              </a:rPr>
                              <m:t>𝜷</m:t>
                            </m:r>
                          </m:e>
                        </m:d>
                      </m:e>
                    </m:nary>
                    <m:r>
                      <a:rPr lang="es-A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_tradnl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S_tradnl" i="1">
                            <a:latin typeface="Cambria Math"/>
                          </a:rPr>
                          <m:t>𝑖</m:t>
                        </m:r>
                        <m:r>
                          <a:rPr lang="es-ES_tradnl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s-ES_tradnl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s-ES_tradn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_tradnl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s-ES_tradnl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s-ES_tradnl" b="1" i="1"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s-ES_tradnl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s-ES_tradnl" dirty="0"/>
                  <a:t> </a:t>
                </a:r>
                <a:endParaRPr lang="es-ES_tradnl" dirty="0" smtClean="0"/>
              </a:p>
              <a:p>
                <a:endParaRPr lang="es-ES_tradnl" dirty="0" smtClean="0"/>
              </a:p>
              <a:p>
                <a:r>
                  <a:rPr lang="es-ES_tradnl" dirty="0" err="1" smtClean="0"/>
                  <a:t>Least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squares</a:t>
                </a:r>
                <a:r>
                  <a:rPr lang="es-ES_tradnl" dirty="0" smtClean="0"/>
                  <a:t> and </a:t>
                </a:r>
                <a:r>
                  <a:rPr lang="es-ES_tradnl" dirty="0" err="1" smtClean="0"/>
                  <a:t>Maximum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Likelihood</a:t>
                </a:r>
                <a:r>
                  <a:rPr lang="es-ES_tradnl" dirty="0" smtClean="0"/>
                  <a:t> are </a:t>
                </a:r>
                <a:r>
                  <a:rPr lang="es-ES_tradnl" dirty="0" err="1" smtClean="0"/>
                  <a:t>special</a:t>
                </a:r>
                <a:r>
                  <a:rPr lang="es-ES_tradnl" dirty="0" smtClean="0"/>
                  <a:t> cases of </a:t>
                </a:r>
                <a:r>
                  <a:rPr lang="es-ES_tradnl" dirty="0" err="1" smtClean="0"/>
                  <a:t>the</a:t>
                </a:r>
                <a:r>
                  <a:rPr lang="es-ES_tradnl" dirty="0" smtClean="0"/>
                  <a:t> ERM</a:t>
                </a:r>
              </a:p>
              <a:p>
                <a:endParaRPr lang="es-ES_tradnl" dirty="0"/>
              </a:p>
              <a:p>
                <a:r>
                  <a:rPr lang="es-ES_tradnl" dirty="0" err="1" smtClean="0"/>
                  <a:t>What</a:t>
                </a:r>
                <a:r>
                  <a:rPr lang="es-ES_tradnl" dirty="0" smtClean="0"/>
                  <a:t> are </a:t>
                </a:r>
                <a:r>
                  <a:rPr lang="es-ES_tradnl" dirty="0" err="1" smtClean="0"/>
                  <a:t>the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advantages</a:t>
                </a:r>
                <a:r>
                  <a:rPr lang="es-ES_tradnl" dirty="0" smtClean="0"/>
                  <a:t> of 1.5 ?</a:t>
                </a:r>
              </a:p>
              <a:p>
                <a:pPr lvl="1"/>
                <a:r>
                  <a:rPr lang="es-ES_tradnl" dirty="0" err="1" smtClean="0"/>
                  <a:t>It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does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not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depends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on</a:t>
                </a:r>
                <a:r>
                  <a:rPr lang="es-ES_tradnl" dirty="0" smtClean="0"/>
                  <a:t> </a:t>
                </a:r>
              </a:p>
              <a:p>
                <a:pPr lvl="1"/>
                <a:r>
                  <a:rPr lang="es-ES_tradnl" dirty="0" err="1" smtClean="0"/>
                  <a:t>Its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solution</a:t>
                </a:r>
                <a:r>
                  <a:rPr lang="es-ES_tradnl" dirty="0" smtClean="0"/>
                  <a:t>, in </a:t>
                </a:r>
                <a:r>
                  <a:rPr lang="es-ES_tradnl" dirty="0" err="1" smtClean="0"/>
                  <a:t>theory</a:t>
                </a:r>
                <a:r>
                  <a:rPr lang="es-ES_tradnl" dirty="0" smtClean="0"/>
                  <a:t>, </a:t>
                </a:r>
                <a:r>
                  <a:rPr lang="es-ES_tradnl" dirty="0" err="1" smtClean="0"/>
                  <a:t>is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also</a:t>
                </a:r>
                <a:r>
                  <a:rPr lang="es-ES_tradnl" dirty="0" smtClean="0"/>
                  <a:t> a </a:t>
                </a:r>
                <a:r>
                  <a:rPr lang="es-ES_tradnl" dirty="0" err="1" smtClean="0"/>
                  <a:t>solution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for</a:t>
                </a:r>
                <a:r>
                  <a:rPr lang="es-ES_tradnl" dirty="0" smtClean="0"/>
                  <a:t> 1.1</a:t>
                </a:r>
              </a:p>
              <a:p>
                <a:pPr lvl="1"/>
                <a:r>
                  <a:rPr lang="es-ES_tradnl" dirty="0" err="1" smtClean="0"/>
                  <a:t>The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later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is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valid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since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by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the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law</a:t>
                </a:r>
                <a:r>
                  <a:rPr lang="es-ES_tradnl" dirty="0" smtClean="0"/>
                  <a:t> of </a:t>
                </a:r>
                <a:r>
                  <a:rPr lang="es-ES_tradnl" dirty="0" err="1" smtClean="0"/>
                  <a:t>large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numbers</a:t>
                </a:r>
                <a:r>
                  <a:rPr lang="es-ES_trad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_tradnl" i="1">
                            <a:latin typeface="Cambria Math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𝜷</m:t>
                            </m:r>
                          </m:e>
                          <m:sup>
                            <m:r>
                              <a:rPr lang="es-ES_tradnl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box>
                      <m:box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s-ES_tradnl" i="1">
                                <a:latin typeface="Cambria Math"/>
                              </a:rPr>
                              <m:t>𝑁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→∞</m:t>
                            </m:r>
                          </m:e>
                        </m:groupChr>
                      </m:e>
                    </m:box>
                    <m:r>
                      <a:rPr lang="es-ES_tradnl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es-ES_tradnl" dirty="0"/>
                  <a:t> (</a:t>
                </a:r>
                <a:r>
                  <a:rPr lang="es-ES_tradnl" dirty="0" smtClean="0"/>
                  <a:t>1.6) (¿</a:t>
                </a:r>
                <a:r>
                  <a:rPr lang="es-ES_tradnl" dirty="0" err="1" smtClean="0"/>
                  <a:t>why</a:t>
                </a:r>
                <a:r>
                  <a:rPr lang="es-ES_tradnl" dirty="0" smtClean="0"/>
                  <a:t>?)</a:t>
                </a:r>
                <a:endParaRPr lang="es-ES" dirty="0"/>
              </a:p>
              <a:p>
                <a:pPr lvl="1"/>
                <a:endParaRPr lang="es-E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1362" y="2101850"/>
                <a:ext cx="8547421" cy="4760913"/>
              </a:xfrm>
              <a:blipFill>
                <a:blip r:embed="rId2"/>
                <a:stretch>
                  <a:fillRect r="-22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99848" y="2267669"/>
            <a:ext cx="81785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(1.5)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4288" y="4640156"/>
            <a:ext cx="105670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s-E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s-E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5649804" y="6336121"/>
            <a:ext cx="2630867" cy="8280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678"/>
              <a:gd name="adj6" fmla="val -6532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es-ES" dirty="0" err="1" smtClean="0"/>
              <a:t>Mathematical</a:t>
            </a:r>
            <a:r>
              <a:rPr lang="es-ES" dirty="0" smtClean="0"/>
              <a:t> </a:t>
            </a:r>
            <a:r>
              <a:rPr lang="es-ES" dirty="0" err="1" smtClean="0"/>
              <a:t>Expectetion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Line Callout 2 6"/>
          <p:cNvSpPr/>
          <p:nvPr/>
        </p:nvSpPr>
        <p:spPr bwMode="auto">
          <a:xfrm>
            <a:off x="2448024" y="6731583"/>
            <a:ext cx="1800200" cy="8280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393"/>
              <a:gd name="adj6" fmla="val -1791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lang="es-ES" dirty="0" err="1" smtClean="0"/>
              <a:t>Arithmetic</a:t>
            </a:r>
            <a:r>
              <a:rPr lang="es-ES" dirty="0" smtClean="0"/>
              <a:t> Mean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Empirical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Minimization</a:t>
            </a:r>
            <a:r>
              <a:rPr lang="es-ES" dirty="0" smtClean="0"/>
              <a:t> </a:t>
            </a:r>
            <a:r>
              <a:rPr lang="es-ES" dirty="0" err="1" smtClean="0"/>
              <a:t>Inductive</a:t>
            </a:r>
            <a:r>
              <a:rPr lang="es-ES" dirty="0" smtClean="0"/>
              <a:t> </a:t>
            </a:r>
            <a:r>
              <a:rPr lang="es-ES" dirty="0" err="1" smtClean="0"/>
              <a:t>Principle</a:t>
            </a:r>
            <a:r>
              <a:rPr lang="es-ES" dirty="0" smtClean="0"/>
              <a:t> (ERM)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41362" y="2101850"/>
                <a:ext cx="8547421" cy="4760913"/>
              </a:xfrm>
            </p:spPr>
            <p:txBody>
              <a:bodyPr/>
              <a:lstStyle/>
              <a:p>
                <a:pPr lvl="0"/>
                <a:r>
                  <a:rPr lang="es-ES_tradnl" dirty="0" err="1" smtClean="0"/>
                  <a:t>Replace</a:t>
                </a:r>
                <a:r>
                  <a:rPr lang="es-ES_tradnl" dirty="0" smtClean="0"/>
                  <a:t>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d>
                    <m:r>
                      <a:rPr lang="es-ES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/>
                      </a:rPr>
                      <m:t>by</m:t>
                    </m:r>
                    <m:r>
                      <a:rPr lang="es-E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_tradnl" i="1">
                            <a:latin typeface="Cambria Math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d>
                    <m:r>
                      <a:rPr lang="es-ES_tradnl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S_tradnl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S_tradnl" i="1">
                            <a:latin typeface="Cambria Math"/>
                          </a:rPr>
                          <m:t>𝑖</m:t>
                        </m:r>
                        <m:r>
                          <a:rPr lang="es-ES_tradnl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s-ES_tradnl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s-ES_tradnl" i="1">
                            <a:latin typeface="Cambria Math"/>
                          </a:rPr>
                          <m:t>𝐿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ES_tradnl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s-ES_tradnl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_tradnl" b="1" i="1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s-ES_tradnl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s-ES_tradnl" b="1" i="1"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s-ES_tradnl" dirty="0"/>
                  <a:t>  </a:t>
                </a:r>
                <a:r>
                  <a:rPr lang="es-ES_tradnl" dirty="0" smtClean="0"/>
                  <a:t>on </a:t>
                </a:r>
                <a:r>
                  <a:rPr lang="es-ES_tradnl" dirty="0" err="1"/>
                  <a:t>i.i.d</a:t>
                </a:r>
                <a:r>
                  <a:rPr lang="es-ES_tradnl" dirty="0"/>
                  <a:t> {</a:t>
                </a:r>
                <a:r>
                  <a:rPr lang="es-ES_tradnl" b="1" i="1" dirty="0"/>
                  <a:t>x</a:t>
                </a:r>
                <a:r>
                  <a:rPr lang="es-ES_tradnl" baseline="-25000" dirty="0"/>
                  <a:t>i</a:t>
                </a:r>
                <a:r>
                  <a:rPr lang="es-ES_tradnl" dirty="0"/>
                  <a:t>, </a:t>
                </a:r>
                <a:r>
                  <a:rPr lang="es-ES_tradnl" i="1" dirty="0" err="1"/>
                  <a:t>y</a:t>
                </a:r>
                <a:r>
                  <a:rPr lang="es-ES_tradnl" i="1" baseline="-25000" dirty="0" err="1"/>
                  <a:t>i</a:t>
                </a:r>
                <a:r>
                  <a:rPr lang="es-ES_tradnl" dirty="0" smtClean="0"/>
                  <a:t>}, </a:t>
                </a:r>
                <a:r>
                  <a:rPr lang="es-ES_tradnl" dirty="0" err="1" smtClean="0"/>
                  <a:t>samples</a:t>
                </a:r>
                <a:r>
                  <a:rPr lang="es-ES_tradnl" dirty="0"/>
                  <a:t>.</a:t>
                </a:r>
                <a:r>
                  <a:rPr lang="es-ES_tradnl" dirty="0" smtClean="0"/>
                  <a:t> </a:t>
                </a:r>
                <a:r>
                  <a:rPr lang="es-ES_tradnl" i="1" dirty="0"/>
                  <a:t>i=1,2,…</a:t>
                </a:r>
                <a:r>
                  <a:rPr lang="es-ES_tradnl" i="1" dirty="0" smtClean="0"/>
                  <a:t>N</a:t>
                </a:r>
              </a:p>
              <a:p>
                <a:pPr lvl="0"/>
                <a:endParaRPr lang="es-ES" dirty="0"/>
              </a:p>
              <a:p>
                <a:pPr lvl="0"/>
                <a:r>
                  <a:rPr lang="es-ES_tradnl" dirty="0" err="1" smtClean="0"/>
                  <a:t>Let</a:t>
                </a:r>
                <a:r>
                  <a:rPr lang="es-ES_tradnl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acc>
                  </m:oMath>
                </a14:m>
                <a:r>
                  <a:rPr lang="es-ES_tradnl" b="1" dirty="0"/>
                  <a:t> </a:t>
                </a:r>
                <a:r>
                  <a:rPr lang="es-ES_tradnl" dirty="0"/>
                  <a:t>that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_tradnl" i="1">
                            <a:latin typeface="Cambria Math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𝜷</m:t>
                            </m:r>
                          </m:e>
                        </m:acc>
                      </m:e>
                    </m:d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over </a:t>
                </a:r>
                <a14:m>
                  <m:oMath xmlns:m="http://schemas.openxmlformats.org/officeDocument/2006/math">
                    <m:r>
                      <a:rPr lang="es-ES_tradnl" b="1" i="1">
                        <a:latin typeface="Cambria Math"/>
                      </a:rPr>
                      <m:t>𝓑</m:t>
                    </m:r>
                  </m:oMath>
                </a14:m>
                <a:r>
                  <a:rPr lang="es-ES_tradnl" dirty="0"/>
                  <a:t>. </a:t>
                </a:r>
                <a:r>
                  <a:rPr lang="es-ES_tradnl" dirty="0" err="1" smtClean="0"/>
                  <a:t>Then</a:t>
                </a:r>
                <a:r>
                  <a:rPr lang="es-ES_trad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_tradnl" i="1">
                            <a:latin typeface="Cambria Math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𝜷</m:t>
                            </m:r>
                          </m:e>
                        </m:acc>
                      </m:e>
                    </m:d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will converge </a:t>
                </a:r>
                <a:r>
                  <a:rPr lang="es-ES_tradnl" dirty="0" err="1" smtClean="0"/>
                  <a:t>on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probability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to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the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minimum</a:t>
                </a:r>
                <a:r>
                  <a:rPr lang="es-ES_tradnl" dirty="0" smtClean="0"/>
                  <a:t> of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es-ES_tradnl" dirty="0"/>
                  <a:t> </a:t>
                </a:r>
                <a:r>
                  <a:rPr lang="es-ES_tradnl" dirty="0" smtClean="0"/>
                  <a:t>when N -&gt; </a:t>
                </a:r>
                <a:r>
                  <a:rPr lang="es-ES_tradnl" sz="3200" dirty="0" smtClean="0"/>
                  <a:t>∞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since</a:t>
                </a:r>
                <a:r>
                  <a:rPr lang="es-ES_trad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S_tradnl" i="1">
                            <a:latin typeface="Cambria Math"/>
                          </a:rPr>
                          <m:t>𝑒𝑚𝑝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𝜷</m:t>
                            </m:r>
                          </m:e>
                        </m:acc>
                      </m:e>
                    </m:d>
                  </m:oMath>
                </a14:m>
                <a:r>
                  <a:rPr lang="es-ES_tradnl" dirty="0"/>
                  <a:t> converge </a:t>
                </a:r>
                <a:r>
                  <a:rPr lang="es-ES_tradnl" dirty="0" err="1" smtClean="0"/>
                  <a:t>uniformly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to</a:t>
                </a:r>
                <a:r>
                  <a:rPr lang="es-ES_tradnl" dirty="0" smtClean="0"/>
                  <a:t>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b="1" i="1">
                            <a:latin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es-ES_tradnl" dirty="0" smtClean="0"/>
                  <a:t>.</a:t>
                </a:r>
              </a:p>
              <a:p>
                <a:pPr lvl="0"/>
                <a:endParaRPr lang="es-ES" dirty="0"/>
              </a:p>
              <a:p>
                <a:pPr lvl="0"/>
                <a:r>
                  <a:rPr lang="es-ES_tradnl" dirty="0" err="1" smtClean="0"/>
                  <a:t>We</a:t>
                </a:r>
                <a:r>
                  <a:rPr lang="es-ES_tradnl" dirty="0" smtClean="0"/>
                  <a:t> define </a:t>
                </a:r>
                <a:r>
                  <a:rPr lang="es-ES_tradnl" dirty="0" err="1" smtClean="0"/>
                  <a:t>uniform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convergence</a:t>
                </a:r>
                <a:r>
                  <a:rPr lang="es-ES_tradnl" dirty="0" smtClean="0"/>
                  <a:t> </a:t>
                </a:r>
                <a:r>
                  <a:rPr lang="es-ES_tradnl" dirty="0" err="1" smtClean="0"/>
                  <a:t>by</a:t>
                </a:r>
                <a:r>
                  <a:rPr lang="es-ES_tradnl" dirty="0" smtClean="0"/>
                  <a:t>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i="1">
                                <a:latin typeface="Cambria Math"/>
                              </a:rPr>
                              <m:t>𝑆𝑢𝑝</m:t>
                            </m:r>
                          </m:e>
                          <m:sub>
                            <m:r>
                              <a:rPr lang="es-ES_tradnl" i="1">
                                <a:latin typeface="Cambria Math"/>
                              </a:rPr>
                              <m:t>𝛽</m:t>
                            </m:r>
                          </m:sub>
                        </m:sSub>
                        <m:r>
                          <a:rPr lang="es-ES_tradnl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s-ES_tradnl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ES_tradnl" i="1">
                                    <a:latin typeface="Cambria Math"/>
                                  </a:rPr>
                                  <m:t>𝑒𝑚𝑝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𝛽</m:t>
                                </m:r>
                              </m:e>
                            </m:d>
                          </m:e>
                        </m:d>
                        <m:r>
                          <a:rPr lang="es-ES_tradnl" i="1">
                            <a:latin typeface="Cambria Math"/>
                          </a:rPr>
                          <m:t>&gt;</m:t>
                        </m:r>
                        <m:r>
                          <a:rPr lang="es-ES_tradnl" i="1">
                            <a:latin typeface="Cambria Math"/>
                          </a:rPr>
                          <m:t>𝜀</m:t>
                        </m:r>
                      </m:e>
                    </m:d>
                    <m:box>
                      <m:box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s-ES_tradnl" i="1">
                                <a:latin typeface="Cambria Math"/>
                              </a:rPr>
                              <m:t>𝑁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→∞</m:t>
                            </m:r>
                          </m:e>
                        </m:groupChr>
                      </m:e>
                    </m:box>
                    <m:r>
                      <a:rPr lang="es-ES_tradnl" i="1">
                        <a:latin typeface="Cambria Math"/>
                      </a:rPr>
                      <m:t>0</m:t>
                    </m:r>
                  </m:oMath>
                </a14:m>
                <a:endParaRPr lang="es-ES" dirty="0"/>
              </a:p>
              <a:p>
                <a:pPr marL="576262" lvl="1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1362" y="2101850"/>
                <a:ext cx="8547421" cy="4760913"/>
              </a:xfrm>
              <a:blipFill>
                <a:blip r:embed="rId2"/>
                <a:stretch>
                  <a:fillRect t="-896" r="-71" b="-142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ERM in </a:t>
            </a:r>
            <a:r>
              <a:rPr lang="es-ES" dirty="0" err="1" smtClean="0"/>
              <a:t>classification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41362" y="2101850"/>
                <a:ext cx="8619429" cy="476091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_tradnl" i="1">
                            <a:latin typeface="Cambria Math"/>
                          </a:rPr>
                          <m:t>𝑦</m:t>
                        </m:r>
                        <m:r>
                          <a:rPr lang="es-ES_tradnl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_tradnl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_tradnl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,</m:t>
                            </m:r>
                            <m:r>
                              <a:rPr lang="es-ES_tradnl" b="1" i="1">
                                <a:latin typeface="Cambria Math"/>
                              </a:rPr>
                              <m:t>𝜷</m:t>
                            </m:r>
                          </m:e>
                        </m:d>
                      </m:e>
                    </m:d>
                    <m:r>
                      <a:rPr lang="es-ES_tradnl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_tradnl" i="1">
                                <a:latin typeface="Cambria Math"/>
                              </a:rPr>
                              <m:t>0 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𝑠𝑖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𝑦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ES_tradnl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s-ES_tradnl" b="1" i="1"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</m:e>
                          <m:e>
                            <m:r>
                              <a:rPr lang="es-ES_tradnl" i="1">
                                <a:latin typeface="Cambria Math"/>
                              </a:rPr>
                              <m:t>1 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𝑠𝑖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 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𝑦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 ≠ </m:t>
                            </m:r>
                            <m:acc>
                              <m:accPr>
                                <m:chr m:val="̂"/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_tradnl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_tradnl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s-ES_tradnl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s-ES_tradnl" b="1" i="1">
                                    <a:latin typeface="Cambria Math"/>
                                  </a:rPr>
                                  <m:t>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s-ES" dirty="0"/>
              </a:p>
              <a:p>
                <a:endParaRPr lang="es-ES" dirty="0" smtClean="0"/>
              </a:p>
              <a:p>
                <a:r>
                  <a:rPr lang="es-ES" dirty="0" err="1" smtClean="0"/>
                  <a:t>What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does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means</a:t>
                </a:r>
                <a:r>
                  <a:rPr lang="es-ES" dirty="0" smtClean="0"/>
                  <a:t> ? </a:t>
                </a:r>
                <a:endParaRPr lang="es-ES" i="1" dirty="0" smtClean="0"/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_tradnl" i="1">
                              <a:latin typeface="Cambria Math"/>
                            </a:rPr>
                            <m:t>𝑒𝑚𝑝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_tradnl" b="1" i="1"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s-ES_trad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_tradnl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_tradnl" i="1">
                              <a:latin typeface="Cambria Math"/>
                            </a:rPr>
                            <m:t>𝑖</m:t>
                          </m:r>
                          <m:r>
                            <a:rPr lang="es-ES_tradnl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S_tradnl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s-ES_tradnl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_tradnl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S_tradnl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_tradnl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_tradnl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ES_tradnl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s-ES_tradnl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S_tradnl" b="1" i="1"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s-ES" dirty="0"/>
              </a:p>
              <a:p>
                <a:r>
                  <a:rPr lang="es-ES" dirty="0" smtClean="0"/>
                  <a:t> and </a:t>
                </a:r>
                <a:r>
                  <a:rPr lang="es-ES" dirty="0" err="1" smtClean="0"/>
                  <a:t>this</a:t>
                </a:r>
                <a:r>
                  <a:rPr lang="es-ES" dirty="0" smtClean="0"/>
                  <a:t>?</a:t>
                </a:r>
              </a:p>
              <a:p>
                <a:pPr marL="1079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_tradnl" b="1" i="1"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s-ES_tradnl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_tradnl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s-ES_tradnl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_tradnl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_tradnl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s-ES_tradnl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s-ES_tradnl" b="1" i="1"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  <m:r>
                            <a:rPr lang="es-ES_tradnl" i="1">
                              <a:latin typeface="Cambria Math"/>
                            </a:rPr>
                            <m:t>𝑑</m:t>
                          </m:r>
                          <m:r>
                            <a:rPr lang="es-ES_tradnl" b="1" i="1"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_tradnl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s-ES_tradnl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_tradnl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41362" y="2101850"/>
                <a:ext cx="8619429" cy="4760913"/>
              </a:xfrm>
              <a:blipFill rotWithShape="1">
                <a:blip r:embed="rId2"/>
                <a:stretch>
                  <a:fillRect t="-1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7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3455</Words>
  <Application>Microsoft Office PowerPoint</Application>
  <PresentationFormat>Personalizado</PresentationFormat>
  <Paragraphs>796</Paragraphs>
  <Slides>69</Slides>
  <Notes>46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69</vt:i4>
      </vt:variant>
    </vt:vector>
  </HeadingPairs>
  <TitlesOfParts>
    <vt:vector size="81" baseType="lpstr">
      <vt:lpstr>Arial</vt:lpstr>
      <vt:lpstr>Calibri</vt:lpstr>
      <vt:lpstr>Cambria Math</vt:lpstr>
      <vt:lpstr>Courier New</vt:lpstr>
      <vt:lpstr>Symbol</vt:lpstr>
      <vt:lpstr>Times New Roman</vt:lpstr>
      <vt:lpstr>Trebuchet MS</vt:lpstr>
      <vt:lpstr>Wingdings</vt:lpstr>
      <vt:lpstr>Diseño predeterminado</vt:lpstr>
      <vt:lpstr>Ecuación</vt:lpstr>
      <vt:lpstr>Equation</vt:lpstr>
      <vt:lpstr>Hoja de cálculo</vt:lpstr>
      <vt:lpstr>SVM Classification: Practical considerations of theoretical aspects</vt:lpstr>
      <vt:lpstr>The problem</vt:lpstr>
      <vt:lpstr>Risk Minimization</vt:lpstr>
      <vt:lpstr>Main types of problems</vt:lpstr>
      <vt:lpstr>Main types of problems</vt:lpstr>
      <vt:lpstr>But…</vt:lpstr>
      <vt:lpstr>The Empirical Risk Minimization Inductive Principle (ERM)</vt:lpstr>
      <vt:lpstr>The Empirical Risk Minimization Inductive Principle (ERM)</vt:lpstr>
      <vt:lpstr>The ERM in classification</vt:lpstr>
      <vt:lpstr>The ERM in classification</vt:lpstr>
      <vt:lpstr>The problem once again</vt:lpstr>
      <vt:lpstr>Let’s take a look to some usefull definitions</vt:lpstr>
      <vt:lpstr>Pattern function f</vt:lpstr>
      <vt:lpstr>Generalization Error</vt:lpstr>
      <vt:lpstr>Generalization Error</vt:lpstr>
      <vt:lpstr>The statistical learning theory</vt:lpstr>
      <vt:lpstr>Err(h) ≤ Errtrain(h) + O((d/N) Ln(N/d) – Ln(η)/N)</vt:lpstr>
      <vt:lpstr>Err(h) ≤ Errtrain(h) + O((d/N) Ln(N/d) – Ln(η)/N)</vt:lpstr>
      <vt:lpstr>Err(h) ≤ Errtrain(h) + O((d/N Ln(N/d))-Ln(η)/N)</vt:lpstr>
      <vt:lpstr>Thinking the solution</vt:lpstr>
      <vt:lpstr>Thinking the solution</vt:lpstr>
      <vt:lpstr>Thinking the solution</vt:lpstr>
      <vt:lpstr>Assuming ERM</vt:lpstr>
      <vt:lpstr>Linear Hard-Margin SVMs</vt:lpstr>
      <vt:lpstr>SVM and ERM</vt:lpstr>
      <vt:lpstr>VC-dimension (d) of Margin Hyperplanes</vt:lpstr>
      <vt:lpstr>Observations</vt:lpstr>
      <vt:lpstr>Observations</vt:lpstr>
      <vt:lpstr>Optimization 2: (Hard-Margin SVMs in dual form)</vt:lpstr>
      <vt:lpstr>Linking Optimization 1 and 2</vt:lpstr>
      <vt:lpstr>Observations</vt:lpstr>
      <vt:lpstr>But real problems are usually noisy and non linear separable</vt:lpstr>
      <vt:lpstr>Soft-Margin SVMs</vt:lpstr>
      <vt:lpstr>Optimization problem 3 (Soft-Margin SVM)</vt:lpstr>
      <vt:lpstr>Optimization problem 3 (Soft-Margin SVM)</vt:lpstr>
      <vt:lpstr>Observations</vt:lpstr>
      <vt:lpstr>Observations</vt:lpstr>
      <vt:lpstr>Observations</vt:lpstr>
      <vt:lpstr>Non-separable case</vt:lpstr>
      <vt:lpstr>Second approach to noisy or non separable data</vt:lpstr>
      <vt:lpstr>The Kernel Trick</vt:lpstr>
      <vt:lpstr>Optimization</vt:lpstr>
      <vt:lpstr>Observations</vt:lpstr>
      <vt:lpstr>Observations</vt:lpstr>
      <vt:lpstr>Observations</vt:lpstr>
      <vt:lpstr>Kernel</vt:lpstr>
      <vt:lpstr>Solve:</vt:lpstr>
      <vt:lpstr>¿Is any function K a Kernel?</vt:lpstr>
      <vt:lpstr>Common Kernels  (svm in R library e1071)</vt:lpstr>
      <vt:lpstr>Some examples</vt:lpstr>
      <vt:lpstr>The effect of the C value</vt:lpstr>
      <vt:lpstr>Observations: The C value effects (Training Set)</vt:lpstr>
      <vt:lpstr>Observations: The C value effects (Test Set)</vt:lpstr>
      <vt:lpstr>Observations: The C value effects (Test Set)</vt:lpstr>
      <vt:lpstr>Iris data</vt:lpstr>
      <vt:lpstr>Observations: The C value effects (Test Set) Iris data</vt:lpstr>
      <vt:lpstr>Rat Central Nervous System development. Gene Expression profiles</vt:lpstr>
      <vt:lpstr>Rat Central Nervous System development. Gene Expression profiles</vt:lpstr>
      <vt:lpstr>How to solve a k-class problem with a binary classifier?</vt:lpstr>
      <vt:lpstr>Simple comparison between NNets and SVM</vt:lpstr>
      <vt:lpstr>Regression problems</vt:lpstr>
      <vt:lpstr>Regression problems</vt:lpstr>
      <vt:lpstr>Regression problems</vt:lpstr>
      <vt:lpstr>Regression problems</vt:lpstr>
      <vt:lpstr>Regression problems</vt:lpstr>
      <vt:lpstr>Regression problems</vt:lpstr>
      <vt:lpstr>Regression problems</vt:lpstr>
      <vt:lpstr>References</vt:lpstr>
      <vt:lpstr>Some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SVM Classification: Practical considerations of theoretical aspects</dc:title>
  <cp:lastModifiedBy>Toshiba</cp:lastModifiedBy>
  <cp:revision>128</cp:revision>
  <dcterms:modified xsi:type="dcterms:W3CDTF">2019-11-06T21:22:09Z</dcterms:modified>
</cp:coreProperties>
</file>