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79" r:id="rId2"/>
    <p:sldId id="280" r:id="rId3"/>
    <p:sldId id="257" r:id="rId4"/>
    <p:sldId id="269" r:id="rId5"/>
    <p:sldId id="270" r:id="rId6"/>
    <p:sldId id="268" r:id="rId7"/>
    <p:sldId id="263" r:id="rId8"/>
    <p:sldId id="271" r:id="rId9"/>
    <p:sldId id="266" r:id="rId10"/>
    <p:sldId id="260" r:id="rId11"/>
    <p:sldId id="261" r:id="rId12"/>
    <p:sldId id="265" r:id="rId13"/>
    <p:sldId id="262" r:id="rId14"/>
    <p:sldId id="281" r:id="rId15"/>
    <p:sldId id="274" r:id="rId16"/>
    <p:sldId id="275" r:id="rId17"/>
    <p:sldId id="276" r:id="rId18"/>
    <p:sldId id="258" r:id="rId19"/>
    <p:sldId id="277" r:id="rId20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595" autoAdjust="0"/>
  </p:normalViewPr>
  <p:slideViewPr>
    <p:cSldViewPr>
      <p:cViewPr>
        <p:scale>
          <a:sx n="100" d="100"/>
          <a:sy n="100" d="100"/>
        </p:scale>
        <p:origin x="-276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2B581-1B0D-4BDD-8C88-199B9BDDE911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4C73F-06CD-4C2C-8919-0F7705ECB8D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1554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3D387-E105-4571-B8DF-54C7749C5A9F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5C596-CA8F-4C5E-A44B-F605EDB6734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3D387-E105-4571-B8DF-54C7749C5A9F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5C596-CA8F-4C5E-A44B-F605EDB673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3D387-E105-4571-B8DF-54C7749C5A9F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5C596-CA8F-4C5E-A44B-F605EDB673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3D387-E105-4571-B8DF-54C7749C5A9F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5C596-CA8F-4C5E-A44B-F605EDB673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3D387-E105-4571-B8DF-54C7749C5A9F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5C596-CA8F-4C5E-A44B-F605EDB6734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3D387-E105-4571-B8DF-54C7749C5A9F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5C596-CA8F-4C5E-A44B-F605EDB673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3D387-E105-4571-B8DF-54C7749C5A9F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5C596-CA8F-4C5E-A44B-F605EDB6734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3D387-E105-4571-B8DF-54C7749C5A9F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5C596-CA8F-4C5E-A44B-F605EDB673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3D387-E105-4571-B8DF-54C7749C5A9F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5C596-CA8F-4C5E-A44B-F605EDB673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3D387-E105-4571-B8DF-54C7749C5A9F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5C596-CA8F-4C5E-A44B-F605EDB673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>
            <a:extLst/>
          </a:lstStyle>
          <a:p>
            <a:fld id="{7FD3D387-E105-4571-B8DF-54C7749C5A9F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>
            <a:extLst/>
          </a:lstStyle>
          <a:p>
            <a:fld id="{0655C596-CA8F-4C5E-A44B-F605EDB673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D3D387-E105-4571-B8DF-54C7749C5A9F}" type="datetimeFigureOut">
              <a:rPr lang="es-AR" smtClean="0"/>
              <a:pPr/>
              <a:t>01/08/2012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655C596-CA8F-4C5E-A44B-F605EDB6734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357172"/>
            <a:ext cx="7572428" cy="1259008"/>
          </a:xfrm>
        </p:spPr>
        <p:txBody>
          <a:bodyPr/>
          <a:lstStyle/>
          <a:p>
            <a:pPr algn="ctr"/>
            <a:r>
              <a:rPr lang="es-AR" sz="3200" dirty="0" smtClean="0"/>
              <a:t>¿Cómo se </a:t>
            </a:r>
            <a:r>
              <a:rPr lang="es-AR" sz="3200" dirty="0" err="1" smtClean="0"/>
              <a:t>autoamontonan</a:t>
            </a:r>
            <a:r>
              <a:rPr lang="es-AR" sz="3200" dirty="0" smtClean="0"/>
              <a:t> los bichos?</a:t>
            </a:r>
            <a:br>
              <a:rPr lang="es-AR" sz="3200" dirty="0" smtClean="0"/>
            </a:br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2000" dirty="0" smtClean="0"/>
              <a:t>El fenómeno de </a:t>
            </a:r>
            <a:r>
              <a:rPr lang="es-AR" sz="2000" dirty="0" err="1" smtClean="0"/>
              <a:t>flocking</a:t>
            </a:r>
            <a:r>
              <a:rPr lang="es-AR" sz="2000" dirty="0" smtClean="0"/>
              <a:t> desde la mecánica estadística</a:t>
            </a:r>
            <a:r>
              <a:rPr lang="es-AR" sz="2800" dirty="0" smtClean="0"/>
              <a:t/>
            </a:r>
            <a:br>
              <a:rPr lang="es-AR" sz="2800" dirty="0" smtClean="0"/>
            </a:br>
            <a:endParaRPr lang="es-AR" sz="2800" dirty="0"/>
          </a:p>
        </p:txBody>
      </p:sp>
      <p:pic>
        <p:nvPicPr>
          <p:cNvPr id="4" name="3 Imagen" descr="esc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857370"/>
            <a:ext cx="3518231" cy="229075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1538" y="3143254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Lucas </a:t>
            </a:r>
            <a:r>
              <a:rPr lang="es-AR" dirty="0" err="1" smtClean="0"/>
              <a:t>Barberis</a:t>
            </a:r>
            <a:r>
              <a:rPr lang="es-AR" dirty="0" smtClean="0"/>
              <a:t>  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4013460" y="4497169"/>
            <a:ext cx="5130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Instituto de Física de Líquidos y Sistemas Biológicos </a:t>
            </a:r>
          </a:p>
          <a:p>
            <a:r>
              <a:rPr lang="es-AR" dirty="0" smtClean="0"/>
              <a:t> CONICET – UNLP. La Plata</a:t>
            </a:r>
          </a:p>
        </p:txBody>
      </p:sp>
      <p:pic>
        <p:nvPicPr>
          <p:cNvPr id="7" name="6 Imagen" descr="Conicet-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572014"/>
            <a:ext cx="678976" cy="4286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/>
          <p:cNvSpPr/>
          <p:nvPr/>
        </p:nvSpPr>
        <p:spPr>
          <a:xfrm>
            <a:off x="2928926" y="2071684"/>
            <a:ext cx="1428760" cy="1285884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 de </a:t>
            </a:r>
            <a:r>
              <a:rPr lang="es-AR" dirty="0" err="1" smtClean="0"/>
              <a:t>Vicseck</a:t>
            </a:r>
            <a:endParaRPr lang="es-AR" dirty="0"/>
          </a:p>
        </p:txBody>
      </p:sp>
      <p:cxnSp>
        <p:nvCxnSpPr>
          <p:cNvPr id="6" name="5 Conector recto de flecha"/>
          <p:cNvCxnSpPr/>
          <p:nvPr/>
        </p:nvCxnSpPr>
        <p:spPr>
          <a:xfrm rot="16200000" flipV="1">
            <a:off x="3893339" y="3192638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6200000" flipH="1">
            <a:off x="3457831" y="1614218"/>
            <a:ext cx="556453" cy="185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43240" y="1928808"/>
            <a:ext cx="506471" cy="1109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900000" flipV="1">
            <a:off x="2964645" y="2835448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>
            <a:off x="3357554" y="2571750"/>
            <a:ext cx="642942" cy="2647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1547664" y="4443958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El bicho tiene un ‘rango de visión’</a:t>
            </a:r>
            <a:endParaRPr lang="es-AR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9288547"/>
              </p:ext>
            </p:extLst>
          </p:nvPr>
        </p:nvGraphicFramePr>
        <p:xfrm>
          <a:off x="6580188" y="2066925"/>
          <a:ext cx="1511300" cy="463550"/>
        </p:xfrm>
        <a:graphic>
          <a:graphicData uri="http://schemas.openxmlformats.org/presentationml/2006/ole">
            <p:oleObj spid="_x0000_s7173" name="Ecuación" r:id="rId3" imgW="952087" imgH="291973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/>
          <p:cNvSpPr/>
          <p:nvPr/>
        </p:nvSpPr>
        <p:spPr>
          <a:xfrm>
            <a:off x="2928926" y="2071684"/>
            <a:ext cx="1428760" cy="1285884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 de </a:t>
            </a:r>
            <a:r>
              <a:rPr lang="es-AR" dirty="0" err="1" smtClean="0"/>
              <a:t>Vicseck</a:t>
            </a:r>
            <a:endParaRPr lang="es-AR" dirty="0"/>
          </a:p>
        </p:txBody>
      </p: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43240" y="1928808"/>
            <a:ext cx="506471" cy="1109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>
            <a:off x="3357554" y="2571750"/>
            <a:ext cx="642942" cy="2647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Triángulo isósceles"/>
          <p:cNvSpPr/>
          <p:nvPr/>
        </p:nvSpPr>
        <p:spPr>
          <a:xfrm rot="20389261">
            <a:off x="3394870" y="2978872"/>
            <a:ext cx="414831" cy="704356"/>
          </a:xfrm>
          <a:prstGeom prst="triangle">
            <a:avLst/>
          </a:prstGeom>
          <a:solidFill>
            <a:srgbClr val="FFFF00">
              <a:alpha val="22000"/>
            </a:srgb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5" name="34 Conector recto de flecha"/>
          <p:cNvCxnSpPr/>
          <p:nvPr/>
        </p:nvCxnSpPr>
        <p:spPr>
          <a:xfrm rot="16200000" flipH="1">
            <a:off x="3457831" y="1542778"/>
            <a:ext cx="556453" cy="185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rot="16200000" flipV="1">
            <a:off x="3893339" y="3178973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rot="900000" flipV="1">
            <a:off x="2964645" y="2835448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547664" y="4443958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El bicho tiene un ‘rango de visión’</a:t>
            </a:r>
            <a:endParaRPr lang="es-AR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6672839"/>
              </p:ext>
            </p:extLst>
          </p:nvPr>
        </p:nvGraphicFramePr>
        <p:xfrm>
          <a:off x="6311900" y="2066925"/>
          <a:ext cx="1995488" cy="463550"/>
        </p:xfrm>
        <a:graphic>
          <a:graphicData uri="http://schemas.openxmlformats.org/presentationml/2006/ole">
            <p:oleObj spid="_x0000_s9221" name="Ecuación" r:id="rId3" imgW="1257300" imgH="2921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/>
          <p:cNvSpPr/>
          <p:nvPr/>
        </p:nvSpPr>
        <p:spPr>
          <a:xfrm>
            <a:off x="2928926" y="2071684"/>
            <a:ext cx="1428760" cy="1285884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 de </a:t>
            </a:r>
            <a:r>
              <a:rPr lang="es-AR" dirty="0" err="1" smtClean="0"/>
              <a:t>Vicseck</a:t>
            </a:r>
            <a:endParaRPr lang="es-AR" dirty="0"/>
          </a:p>
        </p:txBody>
      </p: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43240" y="1928808"/>
            <a:ext cx="506471" cy="1109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>
            <a:off x="3357554" y="2571750"/>
            <a:ext cx="642942" cy="2647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16200000" flipH="1">
            <a:off x="3457831" y="1542780"/>
            <a:ext cx="556453" cy="185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16200000" flipV="1">
            <a:off x="3893339" y="3178973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900000" flipV="1">
            <a:off x="2964645" y="2821783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6672839"/>
              </p:ext>
            </p:extLst>
          </p:nvPr>
        </p:nvGraphicFramePr>
        <p:xfrm>
          <a:off x="6311900" y="2066925"/>
          <a:ext cx="1995488" cy="463550"/>
        </p:xfrm>
        <a:graphic>
          <a:graphicData uri="http://schemas.openxmlformats.org/presentationml/2006/ole">
            <p:oleObj spid="_x0000_s8198" name="Ecuación" r:id="rId3" imgW="125712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/>
          <p:cNvSpPr/>
          <p:nvPr/>
        </p:nvSpPr>
        <p:spPr>
          <a:xfrm>
            <a:off x="2928926" y="2071684"/>
            <a:ext cx="1428760" cy="1285884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 de </a:t>
            </a:r>
            <a:r>
              <a:rPr lang="es-AR" dirty="0" err="1" smtClean="0"/>
              <a:t>Vicseck</a:t>
            </a:r>
            <a:endParaRPr lang="es-AR" dirty="0"/>
          </a:p>
        </p:txBody>
      </p: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6200000" flipH="1">
            <a:off x="3457831" y="1542778"/>
            <a:ext cx="556453" cy="185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43240" y="1928808"/>
            <a:ext cx="506471" cy="1109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4000496" y="2571750"/>
            <a:ext cx="642942" cy="1933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16200000" flipV="1">
            <a:off x="3893339" y="3178973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900000" flipV="1">
            <a:off x="2964645" y="2821783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1824298"/>
              </p:ext>
            </p:extLst>
          </p:nvPr>
        </p:nvGraphicFramePr>
        <p:xfrm>
          <a:off x="6311900" y="2067694"/>
          <a:ext cx="1995488" cy="463550"/>
        </p:xfrm>
        <a:graphic>
          <a:graphicData uri="http://schemas.openxmlformats.org/presentationml/2006/ole">
            <p:oleObj spid="_x0000_s10245" name="Ecuación" r:id="rId3" imgW="1257300" imgH="2921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/>
          <p:cNvSpPr/>
          <p:nvPr/>
        </p:nvSpPr>
        <p:spPr>
          <a:xfrm>
            <a:off x="2928926" y="2071684"/>
            <a:ext cx="1428760" cy="1285884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 de </a:t>
            </a:r>
            <a:r>
              <a:rPr lang="es-AR" dirty="0" err="1" smtClean="0"/>
              <a:t>Vicseck</a:t>
            </a:r>
            <a:endParaRPr lang="es-AR" dirty="0"/>
          </a:p>
        </p:txBody>
      </p: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6200000" flipH="1">
            <a:off x="3457831" y="1542778"/>
            <a:ext cx="556453" cy="185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43240" y="1928808"/>
            <a:ext cx="506471" cy="1109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4000496" y="2571750"/>
            <a:ext cx="642942" cy="1933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16200000" flipV="1">
            <a:off x="3893339" y="3178973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900000" flipV="1">
            <a:off x="2964645" y="2821783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32 Imagen" descr="vicse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357304"/>
            <a:ext cx="3251454" cy="2819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/>
          <p:cNvSpPr/>
          <p:nvPr/>
        </p:nvSpPr>
        <p:spPr>
          <a:xfrm>
            <a:off x="2928926" y="2071684"/>
            <a:ext cx="1428760" cy="1285884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 K</a:t>
            </a:r>
            <a:endParaRPr lang="es-AR" dirty="0"/>
          </a:p>
        </p:txBody>
      </p: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43240" y="1928808"/>
            <a:ext cx="506471" cy="1109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>
            <a:off x="3357554" y="2571750"/>
            <a:ext cx="642942" cy="2647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16200000" flipH="1">
            <a:off x="3457831" y="1542780"/>
            <a:ext cx="556453" cy="185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16200000" flipV="1">
            <a:off x="3893339" y="3178973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900000" flipV="1">
            <a:off x="2964645" y="282178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928662" y="214312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K=3</a:t>
            </a:r>
            <a:endParaRPr lang="es-AR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1182106"/>
              </p:ext>
            </p:extLst>
          </p:nvPr>
        </p:nvGraphicFramePr>
        <p:xfrm>
          <a:off x="6443663" y="2078608"/>
          <a:ext cx="1731962" cy="565150"/>
        </p:xfrm>
        <a:graphic>
          <a:graphicData uri="http://schemas.openxmlformats.org/presentationml/2006/ole">
            <p:oleObj spid="_x0000_s11270" name="Ecuación" r:id="rId3" imgW="1091880" imgH="35532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/>
          <p:cNvSpPr/>
          <p:nvPr/>
        </p:nvSpPr>
        <p:spPr>
          <a:xfrm>
            <a:off x="2928926" y="2071684"/>
            <a:ext cx="1428760" cy="1285884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 K</a:t>
            </a:r>
            <a:endParaRPr lang="es-AR" dirty="0"/>
          </a:p>
        </p:txBody>
      </p: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43240" y="1928808"/>
            <a:ext cx="506471" cy="1109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>
            <a:off x="3357554" y="2571750"/>
            <a:ext cx="642942" cy="2647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16200000" flipH="1">
            <a:off x="3457831" y="1542780"/>
            <a:ext cx="556453" cy="185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16200000" flipV="1">
            <a:off x="3893339" y="3178973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900000" flipV="1">
            <a:off x="2964645" y="282178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928662" y="214312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K=2</a:t>
            </a:r>
            <a:endParaRPr lang="es-AR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9975383"/>
              </p:ext>
            </p:extLst>
          </p:nvPr>
        </p:nvGraphicFramePr>
        <p:xfrm>
          <a:off x="6443663" y="2016125"/>
          <a:ext cx="1731962" cy="565150"/>
        </p:xfrm>
        <a:graphic>
          <a:graphicData uri="http://schemas.openxmlformats.org/presentationml/2006/ole">
            <p:oleObj spid="_x0000_s12292" name="Ecuación" r:id="rId3" imgW="1091726" imgH="355446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/>
          <p:cNvSpPr/>
          <p:nvPr/>
        </p:nvSpPr>
        <p:spPr>
          <a:xfrm>
            <a:off x="2928926" y="2071684"/>
            <a:ext cx="1428760" cy="1285884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Modelo K</a:t>
            </a:r>
            <a:endParaRPr lang="es-AR" dirty="0"/>
          </a:p>
        </p:txBody>
      </p: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43240" y="1928808"/>
            <a:ext cx="506471" cy="1109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>
            <a:off x="3357554" y="2571750"/>
            <a:ext cx="642942" cy="2647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16200000" flipH="1">
            <a:off x="3457831" y="1542780"/>
            <a:ext cx="556453" cy="185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16200000" flipV="1">
            <a:off x="3893339" y="3178973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900000" flipV="1">
            <a:off x="2964645" y="2821783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928662" y="214312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K=4</a:t>
            </a:r>
            <a:endParaRPr lang="es-AR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9975383"/>
              </p:ext>
            </p:extLst>
          </p:nvPr>
        </p:nvGraphicFramePr>
        <p:xfrm>
          <a:off x="6443663" y="2016125"/>
          <a:ext cx="1731962" cy="565150"/>
        </p:xfrm>
        <a:graphic>
          <a:graphicData uri="http://schemas.openxmlformats.org/presentationml/2006/ole">
            <p:oleObj spid="_x0000_s13316" name="Ecuación" r:id="rId3" imgW="1091726" imgH="355446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Modelo K</a:t>
            </a:r>
            <a:endParaRPr lang="es-AR" dirty="0"/>
          </a:p>
        </p:txBody>
      </p:sp>
      <p:pic>
        <p:nvPicPr>
          <p:cNvPr id="3" name="2 Imagen" descr="m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506" y="1060514"/>
            <a:ext cx="3500462" cy="352427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85852" y="4643452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Campo Medio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6000760" y="457201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/>
              <a:t>Vicseck</a:t>
            </a:r>
            <a:endParaRPr lang="es-AR" dirty="0"/>
          </a:p>
        </p:txBody>
      </p:sp>
      <p:pic>
        <p:nvPicPr>
          <p:cNvPr id="8" name="7 Imagen" descr="kvikse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000114"/>
            <a:ext cx="3643338" cy="3643338"/>
          </a:xfrm>
          <a:prstGeom prst="rect">
            <a:avLst/>
          </a:prstGeom>
        </p:spPr>
      </p:pic>
      <p:pic>
        <p:nvPicPr>
          <p:cNvPr id="9" name="8 Imagen" descr="vicse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285734"/>
            <a:ext cx="1647603" cy="14287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kvikse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000114"/>
            <a:ext cx="3643338" cy="364333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Modelo K</a:t>
            </a:r>
            <a:endParaRPr lang="es-AR" dirty="0"/>
          </a:p>
        </p:txBody>
      </p:sp>
      <p:pic>
        <p:nvPicPr>
          <p:cNvPr id="3" name="2 Imagen" descr="m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71552"/>
            <a:ext cx="3500462" cy="352427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428992" y="2428874"/>
            <a:ext cx="264320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solidFill>
                  <a:srgbClr val="FF0000"/>
                </a:solidFill>
              </a:rPr>
              <a:t>¿EVOLUCION?</a:t>
            </a:r>
            <a:endParaRPr lang="es-A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rdume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28610"/>
            <a:ext cx="2857520" cy="2143140"/>
          </a:xfrm>
          <a:prstGeom prst="rect">
            <a:avLst/>
          </a:prstGeom>
        </p:spPr>
      </p:pic>
      <p:pic>
        <p:nvPicPr>
          <p:cNvPr id="5" name="4 Imagen" descr="bandada-pajaros-figur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28610"/>
            <a:ext cx="3027692" cy="2143140"/>
          </a:xfrm>
          <a:prstGeom prst="rect">
            <a:avLst/>
          </a:prstGeom>
        </p:spPr>
      </p:pic>
      <p:pic>
        <p:nvPicPr>
          <p:cNvPr id="6" name="5 Imagen" descr="locust swar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714626"/>
            <a:ext cx="3000376" cy="1928813"/>
          </a:xfrm>
          <a:prstGeom prst="rect">
            <a:avLst/>
          </a:prstGeom>
        </p:spPr>
      </p:pic>
      <p:pic>
        <p:nvPicPr>
          <p:cNvPr id="7" name="6 Imagen" descr="Nube de abej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2714626"/>
            <a:ext cx="2002764" cy="2012828"/>
          </a:xfrm>
          <a:prstGeom prst="rect">
            <a:avLst/>
          </a:prstGeom>
        </p:spPr>
      </p:pic>
      <p:pic>
        <p:nvPicPr>
          <p:cNvPr id="8" name="7 Imagen" descr="i-swarm-1_jc1km_69_ASeOC_5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5" y="2802503"/>
            <a:ext cx="2500330" cy="18456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Modelo tipo Campo Medio</a:t>
            </a:r>
            <a:endParaRPr lang="es-AR" dirty="0"/>
          </a:p>
        </p:txBody>
      </p:sp>
      <p:cxnSp>
        <p:nvCxnSpPr>
          <p:cNvPr id="6" name="5 Conector recto de flecha"/>
          <p:cNvCxnSpPr/>
          <p:nvPr/>
        </p:nvCxnSpPr>
        <p:spPr>
          <a:xfrm rot="16200000" flipV="1">
            <a:off x="3893339" y="3178973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6200000" flipH="1">
            <a:off x="3457831" y="1542778"/>
            <a:ext cx="556453" cy="185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43240" y="1928808"/>
            <a:ext cx="506471" cy="1109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900000" flipV="1">
            <a:off x="2964645" y="282178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>
            <a:off x="3357554" y="2521322"/>
            <a:ext cx="642942" cy="2647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1285852" y="4071948"/>
            <a:ext cx="538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Cada bicho va a cambiar su dirección ,</a:t>
            </a:r>
          </a:p>
          <a:p>
            <a:r>
              <a:rPr lang="es-AR" dirty="0" smtClean="0"/>
              <a:t>dada por el promedio de las direcciones de sus vecinos.</a:t>
            </a:r>
            <a:endParaRPr lang="es-AR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9948470"/>
              </p:ext>
            </p:extLst>
          </p:nvPr>
        </p:nvGraphicFramePr>
        <p:xfrm>
          <a:off x="6876256" y="1870398"/>
          <a:ext cx="1455984" cy="485328"/>
        </p:xfrm>
        <a:graphic>
          <a:graphicData uri="http://schemas.openxmlformats.org/presentationml/2006/ole">
            <p:oleObj spid="_x0000_s1031" name="Ecuación" r:id="rId3" imgW="87624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Modelo tipo Campo Medio</a:t>
            </a:r>
            <a:endParaRPr lang="es-AR" dirty="0"/>
          </a:p>
        </p:txBody>
      </p:sp>
      <p:cxnSp>
        <p:nvCxnSpPr>
          <p:cNvPr id="6" name="5 Conector recto de flecha"/>
          <p:cNvCxnSpPr/>
          <p:nvPr/>
        </p:nvCxnSpPr>
        <p:spPr>
          <a:xfrm rot="16200000" flipV="1">
            <a:off x="3893339" y="3178973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3537746" y="1264359"/>
            <a:ext cx="414831" cy="704356"/>
            <a:chOff x="3537746" y="1264359"/>
            <a:chExt cx="414831" cy="704356"/>
          </a:xfrm>
        </p:grpSpPr>
        <p:sp>
          <p:nvSpPr>
            <p:cNvPr id="30" name="29 Triángulo isósceles"/>
            <p:cNvSpPr/>
            <p:nvPr/>
          </p:nvSpPr>
          <p:spPr>
            <a:xfrm rot="20389261">
              <a:off x="3537746" y="1264359"/>
              <a:ext cx="414831" cy="704356"/>
            </a:xfrm>
            <a:prstGeom prst="triangle">
              <a:avLst/>
            </a:prstGeom>
            <a:solidFill>
              <a:srgbClr val="FFFF00">
                <a:alpha val="22000"/>
              </a:srgbClr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rot="16200000" flipH="1">
              <a:off x="3457831" y="1542778"/>
              <a:ext cx="556453" cy="1855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11 Conector recto de flecha"/>
          <p:cNvCxnSpPr/>
          <p:nvPr/>
        </p:nvCxnSpPr>
        <p:spPr>
          <a:xfrm>
            <a:off x="3143240" y="1928808"/>
            <a:ext cx="506471" cy="1109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900000" flipV="1">
            <a:off x="2964645" y="282178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>
            <a:off x="3357554" y="2521322"/>
            <a:ext cx="642942" cy="2647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1071538" y="4214824"/>
            <a:ext cx="367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Pero a cada uno lo “ve” con un error. </a:t>
            </a:r>
            <a:endParaRPr lang="es-AR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3247585"/>
              </p:ext>
            </p:extLst>
          </p:nvPr>
        </p:nvGraphicFramePr>
        <p:xfrm>
          <a:off x="6399183" y="2067694"/>
          <a:ext cx="1874197" cy="463511"/>
        </p:xfrm>
        <a:graphic>
          <a:graphicData uri="http://schemas.openxmlformats.org/presentationml/2006/ole">
            <p:oleObj spid="_x0000_s2057" name="Ecuación" r:id="rId3" imgW="1180800" imgH="291960" progId="Equation.3">
              <p:embed/>
            </p:oleObj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223748"/>
              </p:ext>
            </p:extLst>
          </p:nvPr>
        </p:nvGraphicFramePr>
        <p:xfrm>
          <a:off x="3868936" y="1720478"/>
          <a:ext cx="127000" cy="203200"/>
        </p:xfrm>
        <a:graphic>
          <a:graphicData uri="http://schemas.openxmlformats.org/presentationml/2006/ole">
            <p:oleObj spid="_x0000_s2058" name="Ecuación" r:id="rId4" imgW="126720" imgH="203040" progId="Equation.3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372200" y="3429006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Symbol" pitchFamily="18" charset="2"/>
              </a:rPr>
              <a:t>h</a:t>
            </a:r>
            <a:r>
              <a:rPr lang="es-AR" dirty="0" smtClean="0"/>
              <a:t> -&gt; intensidad del ruido.</a:t>
            </a:r>
            <a:endParaRPr lang="es-A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Modelo tipo Campo Medio</a:t>
            </a:r>
            <a:endParaRPr lang="es-AR" dirty="0"/>
          </a:p>
        </p:txBody>
      </p:sp>
      <p:cxnSp>
        <p:nvCxnSpPr>
          <p:cNvPr id="6" name="5 Conector recto de flecha"/>
          <p:cNvCxnSpPr/>
          <p:nvPr/>
        </p:nvCxnSpPr>
        <p:spPr>
          <a:xfrm rot="16200000" flipV="1">
            <a:off x="3893339" y="3178973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Triángulo isósceles"/>
          <p:cNvSpPr/>
          <p:nvPr/>
        </p:nvSpPr>
        <p:spPr>
          <a:xfrm rot="20389261">
            <a:off x="3537746" y="1264359"/>
            <a:ext cx="414831" cy="704356"/>
          </a:xfrm>
          <a:prstGeom prst="triangle">
            <a:avLst/>
          </a:prstGeom>
          <a:solidFill>
            <a:srgbClr val="FFFF00">
              <a:alpha val="22000"/>
            </a:srgb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900000" flipV="1">
            <a:off x="2964645" y="282178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>
            <a:off x="3357554" y="2521322"/>
            <a:ext cx="642942" cy="2647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rot="16200000" flipH="1">
            <a:off x="3354360" y="1568424"/>
            <a:ext cx="627894" cy="9287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1500166" y="4286262"/>
            <a:ext cx="706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Entonces toma una nueva dirección dada por el promedio de lo que “vio”</a:t>
            </a:r>
            <a:endParaRPr lang="es-AR" dirty="0"/>
          </a:p>
        </p:txBody>
      </p:sp>
      <p:cxnSp>
        <p:nvCxnSpPr>
          <p:cNvPr id="44" name="43 Conector recto de flecha"/>
          <p:cNvCxnSpPr/>
          <p:nvPr/>
        </p:nvCxnSpPr>
        <p:spPr>
          <a:xfrm>
            <a:off x="3143240" y="1928808"/>
            <a:ext cx="506471" cy="1109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2164076"/>
              </p:ext>
            </p:extLst>
          </p:nvPr>
        </p:nvGraphicFramePr>
        <p:xfrm>
          <a:off x="6399213" y="2067694"/>
          <a:ext cx="1874837" cy="463550"/>
        </p:xfrm>
        <a:graphic>
          <a:graphicData uri="http://schemas.openxmlformats.org/presentationml/2006/ole">
            <p:oleObj spid="_x0000_s3077" name="Ecuación" r:id="rId3" imgW="1180588" imgH="291973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 tipo Campo Medio</a:t>
            </a:r>
            <a:endParaRPr lang="es-AR" dirty="0"/>
          </a:p>
        </p:txBody>
      </p:sp>
      <p:cxnSp>
        <p:nvCxnSpPr>
          <p:cNvPr id="6" name="5 Conector recto de flecha"/>
          <p:cNvCxnSpPr/>
          <p:nvPr/>
        </p:nvCxnSpPr>
        <p:spPr>
          <a:xfrm rot="16200000" flipV="1">
            <a:off x="3893339" y="3178973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6200000" flipH="1">
            <a:off x="3457831" y="1542778"/>
            <a:ext cx="556453" cy="185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6200000" flipV="1">
            <a:off x="2750331" y="1535899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900000" flipV="1">
            <a:off x="2964645" y="282178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>
            <a:off x="3357554" y="2521322"/>
            <a:ext cx="642942" cy="2647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500166" y="4286262"/>
            <a:ext cx="706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Entonces toma una nueva dirección dada por el promedio de lo que “vio”</a:t>
            </a:r>
            <a:endParaRPr lang="es-AR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7082769"/>
              </p:ext>
            </p:extLst>
          </p:nvPr>
        </p:nvGraphicFramePr>
        <p:xfrm>
          <a:off x="6399213" y="2057400"/>
          <a:ext cx="1874837" cy="463550"/>
        </p:xfrm>
        <a:graphic>
          <a:graphicData uri="http://schemas.openxmlformats.org/presentationml/2006/ole">
            <p:oleObj spid="_x0000_s4102" name="Ecuación" r:id="rId3" imgW="1180588" imgH="291973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886 Imagen" descr="or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113153"/>
            <a:ext cx="3223260" cy="3223260"/>
          </a:xfrm>
          <a:prstGeom prst="rect">
            <a:avLst/>
          </a:prstGeom>
        </p:spPr>
      </p:pic>
      <p:pic>
        <p:nvPicPr>
          <p:cNvPr id="886" name="885 Imagen" descr="desord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14" y="1113153"/>
            <a:ext cx="3530768" cy="3205275"/>
          </a:xfrm>
          <a:prstGeom prst="rect">
            <a:avLst/>
          </a:prstGeom>
        </p:spPr>
      </p:pic>
      <p:sp>
        <p:nvSpPr>
          <p:cNvPr id="884" name="883 CuadroTexto"/>
          <p:cNvSpPr txBox="1"/>
          <p:nvPr/>
        </p:nvSpPr>
        <p:spPr>
          <a:xfrm>
            <a:off x="785786" y="4572014"/>
            <a:ext cx="724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Lo hacemos con todos  los individuos  y repetimos el proceso muchas veces.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 tipo Campo Medio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1620169" y="4011910"/>
            <a:ext cx="633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bg1"/>
                </a:solidFill>
              </a:rPr>
              <a:t>Alto nivel de ruido – Bajo orden                                             Bajo </a:t>
            </a:r>
            <a:r>
              <a:rPr lang="es-AR" sz="1400" dirty="0">
                <a:solidFill>
                  <a:schemeClr val="bg1"/>
                </a:solidFill>
              </a:rPr>
              <a:t>nivel de ruido  </a:t>
            </a:r>
            <a:r>
              <a:rPr lang="es-AR" sz="1400" dirty="0" smtClean="0">
                <a:solidFill>
                  <a:schemeClr val="bg1"/>
                </a:solidFill>
              </a:rPr>
              <a:t>- Alto </a:t>
            </a:r>
            <a:r>
              <a:rPr lang="es-AR" sz="1400" dirty="0">
                <a:solidFill>
                  <a:schemeClr val="bg1"/>
                </a:solidFill>
              </a:rPr>
              <a:t>o</a:t>
            </a:r>
            <a:r>
              <a:rPr lang="es-AR" sz="1400" dirty="0" smtClean="0">
                <a:solidFill>
                  <a:schemeClr val="bg1"/>
                </a:solidFill>
              </a:rPr>
              <a:t>rden                         </a:t>
            </a:r>
            <a:endParaRPr lang="es-AR" sz="1400" dirty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               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 tipo Campo Medio</a:t>
            </a:r>
            <a:endParaRPr lang="es-AR" dirty="0"/>
          </a:p>
        </p:txBody>
      </p:sp>
      <p:sp>
        <p:nvSpPr>
          <p:cNvPr id="896" name="895 CuadroTexto"/>
          <p:cNvSpPr txBox="1"/>
          <p:nvPr/>
        </p:nvSpPr>
        <p:spPr>
          <a:xfrm>
            <a:off x="571472" y="4572014"/>
            <a:ext cx="239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Organizamos los datos. </a:t>
            </a:r>
            <a:endParaRPr lang="es-AR" dirty="0"/>
          </a:p>
        </p:txBody>
      </p:sp>
      <p:pic>
        <p:nvPicPr>
          <p:cNvPr id="6" name="5 Imagen" descr="c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73957"/>
            <a:ext cx="5626999" cy="3095633"/>
          </a:xfrm>
          <a:prstGeom prst="rect">
            <a:avLst/>
          </a:prstGeom>
        </p:spPr>
      </p:pic>
      <p:pic>
        <p:nvPicPr>
          <p:cNvPr id="899" name="898 Imagen" descr="pec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31" y="1273957"/>
            <a:ext cx="2760368" cy="3071816"/>
          </a:xfrm>
          <a:prstGeom prst="rect">
            <a:avLst/>
          </a:prstGeom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6488363"/>
              </p:ext>
            </p:extLst>
          </p:nvPr>
        </p:nvGraphicFramePr>
        <p:xfrm>
          <a:off x="3391469" y="3867894"/>
          <a:ext cx="127000" cy="165100"/>
        </p:xfrm>
        <a:graphic>
          <a:graphicData uri="http://schemas.openxmlformats.org/presentationml/2006/ole">
            <p:oleObj spid="_x0000_s5129" name="Ecuación" r:id="rId5" imgW="126720" imgH="164880" progId="Equation.3">
              <p:embed/>
            </p:oleObj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0756476"/>
              </p:ext>
            </p:extLst>
          </p:nvPr>
        </p:nvGraphicFramePr>
        <p:xfrm>
          <a:off x="820738" y="2571750"/>
          <a:ext cx="139700" cy="165100"/>
        </p:xfrm>
        <a:graphic>
          <a:graphicData uri="http://schemas.openxmlformats.org/presentationml/2006/ole">
            <p:oleObj spid="_x0000_s5130" name="Ecuación" r:id="rId6" imgW="139680" imgH="16488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 de </a:t>
            </a:r>
            <a:r>
              <a:rPr lang="es-AR" dirty="0" err="1" smtClean="0"/>
              <a:t>Vicseck</a:t>
            </a:r>
            <a:endParaRPr lang="es-AR" dirty="0"/>
          </a:p>
        </p:txBody>
      </p:sp>
      <p:cxnSp>
        <p:nvCxnSpPr>
          <p:cNvPr id="6" name="5 Conector recto de flecha"/>
          <p:cNvCxnSpPr/>
          <p:nvPr/>
        </p:nvCxnSpPr>
        <p:spPr>
          <a:xfrm rot="16200000" flipV="1">
            <a:off x="3893339" y="3178973"/>
            <a:ext cx="42862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V="1">
            <a:off x="4321967" y="289322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6200000" flipH="1">
            <a:off x="3457831" y="1542778"/>
            <a:ext cx="556453" cy="185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43240" y="1928808"/>
            <a:ext cx="506471" cy="1109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79235" y="3221574"/>
            <a:ext cx="627892" cy="1855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900000" flipV="1">
            <a:off x="2964645" y="282178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2464579" y="217884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3657825" y="2154439"/>
            <a:ext cx="402793" cy="2889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5715008" y="2285998"/>
            <a:ext cx="571504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8040000" flipV="1">
            <a:off x="2777644" y="2171316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928926" y="1357304"/>
            <a:ext cx="428628" cy="416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900000" flipV="1">
            <a:off x="4157036" y="2289201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857754" y="2285998"/>
            <a:ext cx="428627" cy="306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00496" y="1592628"/>
            <a:ext cx="571504" cy="121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5300000" flipV="1">
            <a:off x="4942854" y="2932143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5378785" y="2550784"/>
            <a:ext cx="485461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4929190" y="1500180"/>
            <a:ext cx="500066" cy="163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5343066" y="1872122"/>
            <a:ext cx="556898" cy="2416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0800000" flipV="1">
            <a:off x="5786446" y="3071816"/>
            <a:ext cx="500066" cy="21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900000" flipV="1">
            <a:off x="4371350" y="2003449"/>
            <a:ext cx="428628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>
            <a:off x="3357554" y="2521322"/>
            <a:ext cx="642942" cy="2647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551</TotalTime>
  <Words>202</Words>
  <Application>Microsoft Office PowerPoint</Application>
  <PresentationFormat>Presentación en pantalla (16:9)</PresentationFormat>
  <Paragraphs>39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Metro</vt:lpstr>
      <vt:lpstr>Ecuación</vt:lpstr>
      <vt:lpstr>¿Cómo se autoamontonan los bichos?  El fenómeno de flocking desde la mecánica estadística </vt:lpstr>
      <vt:lpstr>Diapositiva 2</vt:lpstr>
      <vt:lpstr>Modelo tipo Campo Medio</vt:lpstr>
      <vt:lpstr>Modelo tipo Campo Medio</vt:lpstr>
      <vt:lpstr>Modelo tipo Campo Medio</vt:lpstr>
      <vt:lpstr>Modelo tipo Campo Medio</vt:lpstr>
      <vt:lpstr>Modelo tipo Campo Medio</vt:lpstr>
      <vt:lpstr>Modelo tipo Campo Medio</vt:lpstr>
      <vt:lpstr>Modelo de Vicseck</vt:lpstr>
      <vt:lpstr>Modelo de Vicseck</vt:lpstr>
      <vt:lpstr>Modelo de Vicseck</vt:lpstr>
      <vt:lpstr>Modelo de Vicseck</vt:lpstr>
      <vt:lpstr>Modelo de Vicseck</vt:lpstr>
      <vt:lpstr>Modelo de Vicseck</vt:lpstr>
      <vt:lpstr>Modelo K</vt:lpstr>
      <vt:lpstr>Modelo K</vt:lpstr>
      <vt:lpstr>Modelo K</vt:lpstr>
      <vt:lpstr>Modelo K</vt:lpstr>
      <vt:lpstr>Modelo 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se autoamontonan los bichos?</dc:title>
  <dc:creator>Lucas</dc:creator>
  <cp:lastModifiedBy>Lucas</cp:lastModifiedBy>
  <cp:revision>27</cp:revision>
  <dcterms:created xsi:type="dcterms:W3CDTF">2012-07-30T23:31:01Z</dcterms:created>
  <dcterms:modified xsi:type="dcterms:W3CDTF">2012-08-01T18:36:46Z</dcterms:modified>
</cp:coreProperties>
</file>