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2"/>
  </p:notesMasterIdLst>
  <p:sldIdLst>
    <p:sldId id="314" r:id="rId2"/>
    <p:sldId id="342" r:id="rId3"/>
    <p:sldId id="340" r:id="rId4"/>
    <p:sldId id="319" r:id="rId5"/>
    <p:sldId id="320" r:id="rId6"/>
    <p:sldId id="322" r:id="rId7"/>
    <p:sldId id="323" r:id="rId8"/>
    <p:sldId id="326" r:id="rId9"/>
    <p:sldId id="328" r:id="rId10"/>
    <p:sldId id="329" r:id="rId11"/>
    <p:sldId id="330" r:id="rId12"/>
    <p:sldId id="332" r:id="rId13"/>
    <p:sldId id="333" r:id="rId14"/>
    <p:sldId id="269" r:id="rId15"/>
    <p:sldId id="270" r:id="rId16"/>
    <p:sldId id="341" r:id="rId17"/>
    <p:sldId id="272" r:id="rId18"/>
    <p:sldId id="274" r:id="rId19"/>
    <p:sldId id="289" r:id="rId20"/>
    <p:sldId id="290" r:id="rId21"/>
    <p:sldId id="279" r:id="rId22"/>
    <p:sldId id="280" r:id="rId23"/>
    <p:sldId id="287" r:id="rId24"/>
    <p:sldId id="294" r:id="rId25"/>
    <p:sldId id="295" r:id="rId26"/>
    <p:sldId id="296" r:id="rId27"/>
    <p:sldId id="297" r:id="rId28"/>
    <p:sldId id="338" r:id="rId29"/>
    <p:sldId id="300" r:id="rId30"/>
    <p:sldId id="30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33CC33"/>
    <a:srgbClr val="DDD38B"/>
    <a:srgbClr val="00660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1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8E988E7-FA10-4E31-829D-949B7BFD842C}" type="datetimeFigureOut">
              <a:rPr lang="es-AR"/>
              <a:pPr>
                <a:defRPr/>
              </a:pPr>
              <a:t>31/07/2012</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AR"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AR"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98E62E0-B604-4C54-A1F8-E1A444A38370}" type="slidenum">
              <a:rPr lang="es-AR"/>
              <a:pPr>
                <a:defRPr/>
              </a:pPr>
              <a:t>‹Nº›</a:t>
            </a:fld>
            <a:endParaRPr lang="es-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Rectángulo"/>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Rectángulo"/>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Rectángulo"/>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9 Rectángulo"/>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1" name="10 Rectángulo redondeado"/>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2" name="11 Rectángulo redondeado"/>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12 Rectángulo"/>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13 Rectángulo"/>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14 Rectángulo"/>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6" name="15 Rectángulo"/>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17" name="27 Marcador de fecha"/>
          <p:cNvSpPr>
            <a:spLocks noGrp="1"/>
          </p:cNvSpPr>
          <p:nvPr>
            <p:ph type="dt" sz="half" idx="10"/>
          </p:nvPr>
        </p:nvSpPr>
        <p:spPr>
          <a:xfrm>
            <a:off x="6705600" y="4206875"/>
            <a:ext cx="960438" cy="457200"/>
          </a:xfrm>
        </p:spPr>
        <p:txBody>
          <a:bodyPr/>
          <a:lstStyle>
            <a:lvl1pPr>
              <a:defRPr/>
            </a:lvl1pPr>
          </a:lstStyle>
          <a:p>
            <a:pPr>
              <a:defRPr/>
            </a:pPr>
            <a:endParaRPr lang="en-US"/>
          </a:p>
        </p:txBody>
      </p:sp>
      <p:sp>
        <p:nvSpPr>
          <p:cNvPr id="18" name="16 Marcador de pie de página"/>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28 Marcador de número de diapositiva"/>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3FF12B57-B6F9-417C-AE40-AF9F9090AE8E}" type="slidenum">
              <a:rPr lang="en-US"/>
              <a:pPr>
                <a:defRPr/>
              </a:pPr>
              <a:t>‹Nº›</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n-US"/>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5CA02744-E6FD-4CB3-9958-A26BDB028E5A}" type="slidenum">
              <a:rPr lang="en-US"/>
              <a:pPr>
                <a:defRPr/>
              </a:pPr>
              <a:t>‹Nº›</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n-US"/>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96E57F96-D3FB-4B6F-96C2-5167BFE03904}" type="slidenum">
              <a:rPr lang="en-US"/>
              <a:pPr>
                <a:defRPr/>
              </a:pPr>
              <a:t>‹Nº›</a:t>
            </a:fld>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3" name="13 Marcador de fecha"/>
          <p:cNvSpPr>
            <a:spLocks noGrp="1"/>
          </p:cNvSpPr>
          <p:nvPr>
            <p:ph type="dt" sz="half" idx="10"/>
          </p:nvPr>
        </p:nvSpPr>
        <p:spPr/>
        <p:txBody>
          <a:bodyPr/>
          <a:lstStyle>
            <a:lvl1pPr>
              <a:defRPr/>
            </a:lvl1pPr>
          </a:lstStyle>
          <a:p>
            <a:pPr>
              <a:defRPr/>
            </a:pPr>
            <a:endParaRPr lang="en-US"/>
          </a:p>
        </p:txBody>
      </p:sp>
      <p:sp>
        <p:nvSpPr>
          <p:cNvPr id="4" name="2 Marcador de pie de página"/>
          <p:cNvSpPr>
            <a:spLocks noGrp="1"/>
          </p:cNvSpPr>
          <p:nvPr>
            <p:ph type="ftr" sz="quarter" idx="11"/>
          </p:nvPr>
        </p:nvSpPr>
        <p:spPr/>
        <p:txBody>
          <a:bodyPr/>
          <a:lstStyle>
            <a:lvl1pPr>
              <a:defRPr/>
            </a:lvl1pPr>
          </a:lstStyle>
          <a:p>
            <a:pPr>
              <a:defRPr/>
            </a:pPr>
            <a:endParaRPr lang="en-US"/>
          </a:p>
        </p:txBody>
      </p:sp>
      <p:sp>
        <p:nvSpPr>
          <p:cNvPr id="5" name="22 Marcador de número de diapositiva"/>
          <p:cNvSpPr>
            <a:spLocks noGrp="1"/>
          </p:cNvSpPr>
          <p:nvPr>
            <p:ph type="sldNum" sz="quarter" idx="12"/>
          </p:nvPr>
        </p:nvSpPr>
        <p:spPr/>
        <p:txBody>
          <a:bodyPr/>
          <a:lstStyle>
            <a:lvl1pPr>
              <a:defRPr/>
            </a:lvl1pPr>
          </a:lstStyle>
          <a:p>
            <a:pPr>
              <a:defRPr/>
            </a:pPr>
            <a:fld id="{F75BF4DE-88A4-44A5-BA7B-716468F2C2FE}" type="slidenum">
              <a:rPr lang="en-US"/>
              <a:pPr>
                <a:defRPr/>
              </a:pPr>
              <a:t>‹Nº›</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n-US"/>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7D205250-5B66-4514-9DCC-B00544F59817}" type="slidenum">
              <a:rPr lang="en-US"/>
              <a:pPr>
                <a:defRPr/>
              </a:pPr>
              <a:t>‹Nº›</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4" name="13 Marcador de fecha"/>
          <p:cNvSpPr>
            <a:spLocks noGrp="1"/>
          </p:cNvSpPr>
          <p:nvPr>
            <p:ph type="dt" sz="half" idx="10"/>
          </p:nvPr>
        </p:nvSpPr>
        <p:spPr/>
        <p:txBody>
          <a:bodyPr/>
          <a:lstStyle>
            <a:lvl1pPr>
              <a:defRPr/>
            </a:lvl1pPr>
          </a:lstStyle>
          <a:p>
            <a:pPr>
              <a:defRPr/>
            </a:pPr>
            <a:endParaRPr lang="en-US"/>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A52EE1DA-D5C2-49E6-91EA-8341FBC34BF7}" type="slidenum">
              <a:rPr lang="en-US"/>
              <a:pPr>
                <a:defRPr/>
              </a:pPr>
              <a:t>‹Nº›</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n-US"/>
          </a:p>
        </p:txBody>
      </p:sp>
      <p:sp>
        <p:nvSpPr>
          <p:cNvPr id="6" name="2 Marcador de pie de página"/>
          <p:cNvSpPr>
            <a:spLocks noGrp="1"/>
          </p:cNvSpPr>
          <p:nvPr>
            <p:ph type="ftr" sz="quarter" idx="11"/>
          </p:nvPr>
        </p:nvSpPr>
        <p:spPr/>
        <p:txBody>
          <a:bodyPr/>
          <a:lstStyle>
            <a:lvl1pPr>
              <a:defRPr/>
            </a:lvl1pPr>
          </a:lstStyle>
          <a:p>
            <a:pPr>
              <a:defRPr/>
            </a:pPr>
            <a:endParaRPr lang="en-US"/>
          </a:p>
        </p:txBody>
      </p:sp>
      <p:sp>
        <p:nvSpPr>
          <p:cNvPr id="7" name="22 Marcador de número de diapositiva"/>
          <p:cNvSpPr>
            <a:spLocks noGrp="1"/>
          </p:cNvSpPr>
          <p:nvPr>
            <p:ph type="sldNum" sz="quarter" idx="12"/>
          </p:nvPr>
        </p:nvSpPr>
        <p:spPr/>
        <p:txBody>
          <a:bodyPr/>
          <a:lstStyle>
            <a:lvl1pPr>
              <a:defRPr/>
            </a:lvl1pPr>
          </a:lstStyle>
          <a:p>
            <a:pPr>
              <a:defRPr/>
            </a:pPr>
            <a:fld id="{166B07EB-1CA4-4513-8392-A0070BC6B028}" type="slidenum">
              <a:rPr lang="en-US"/>
              <a:pPr>
                <a:defRPr/>
              </a:pPr>
              <a:t>‹Nº›</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lstStyle>
            <a:lvl1pPr>
              <a:defRPr sz="4000" b="0" i="0"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5 Marcador de fecha"/>
          <p:cNvSpPr>
            <a:spLocks noGrp="1"/>
          </p:cNvSpPr>
          <p:nvPr>
            <p:ph type="dt" sz="half" idx="10"/>
          </p:nvPr>
        </p:nvSpPr>
        <p:spPr/>
        <p:txBody>
          <a:bodyPr rtlCol="0"/>
          <a:lstStyle>
            <a:lvl1pPr>
              <a:defRPr/>
            </a:lvl1pPr>
          </a:lstStyle>
          <a:p>
            <a:pPr>
              <a:defRPr/>
            </a:pPr>
            <a:endParaRPr lang="en-US"/>
          </a:p>
        </p:txBody>
      </p:sp>
      <p:sp>
        <p:nvSpPr>
          <p:cNvPr id="8" name="26 Marcador de número de diapositiva"/>
          <p:cNvSpPr>
            <a:spLocks noGrp="1"/>
          </p:cNvSpPr>
          <p:nvPr>
            <p:ph type="sldNum" sz="quarter" idx="11"/>
          </p:nvPr>
        </p:nvSpPr>
        <p:spPr/>
        <p:txBody>
          <a:bodyPr rtlCol="0"/>
          <a:lstStyle>
            <a:lvl1pPr>
              <a:defRPr/>
            </a:lvl1pPr>
          </a:lstStyle>
          <a:p>
            <a:pPr>
              <a:defRPr/>
            </a:pPr>
            <a:fld id="{82A02D87-4A91-45C2-B885-3E66063673DA}" type="slidenum">
              <a:rPr lang="en-US"/>
              <a:pPr>
                <a:defRPr/>
              </a:pPr>
              <a:t>‹Nº›</a:t>
            </a:fld>
            <a:endParaRPr lang="en-US"/>
          </a:p>
        </p:txBody>
      </p:sp>
      <p:sp>
        <p:nvSpPr>
          <p:cNvPr id="9" name="27 Marcador de pie de página"/>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lstStyle>
            <a:lvl1pPr>
              <a:defRPr sz="4000">
                <a:solidFill>
                  <a:schemeClr val="tx2"/>
                </a:solidFill>
              </a:defRPr>
            </a:lvl1pPr>
          </a:lstStyle>
          <a:p>
            <a:r>
              <a:rPr lang="es-ES" smtClean="0"/>
              <a:t>Haga clic para modificar el estilo de título del patrón</a:t>
            </a:r>
            <a:endParaRPr lang="en-US"/>
          </a:p>
        </p:txBody>
      </p:sp>
      <p:sp>
        <p:nvSpPr>
          <p:cNvPr id="3" name="2 Marcador de fecha"/>
          <p:cNvSpPr>
            <a:spLocks noGrp="1"/>
          </p:cNvSpPr>
          <p:nvPr>
            <p:ph type="dt" sz="half" idx="10"/>
          </p:nvPr>
        </p:nvSpPr>
        <p:spPr>
          <a:xfrm>
            <a:off x="6583363" y="612775"/>
            <a:ext cx="957262" cy="457200"/>
          </a:xfrm>
        </p:spPr>
        <p:txBody>
          <a:bodyPr/>
          <a:lstStyle>
            <a:lvl1pPr>
              <a:defRPr/>
            </a:lvl1pPr>
          </a:lstStyle>
          <a:p>
            <a:pPr>
              <a:defRPr/>
            </a:pPr>
            <a:endParaRPr lang="en-US"/>
          </a:p>
        </p:txBody>
      </p:sp>
      <p:sp>
        <p:nvSpPr>
          <p:cNvPr id="4" name="3 Marcador de pie de página"/>
          <p:cNvSpPr>
            <a:spLocks noGrp="1"/>
          </p:cNvSpPr>
          <p:nvPr>
            <p:ph type="ftr" sz="quarter" idx="11"/>
          </p:nvPr>
        </p:nvSpPr>
        <p:spPr/>
        <p:txBody>
          <a:bodyPr/>
          <a:lstStyle>
            <a:lvl1pPr>
              <a:defRPr/>
            </a:lvl1pPr>
          </a:lstStyle>
          <a:p>
            <a:pPr>
              <a:defRPr/>
            </a:pPr>
            <a:endParaRPr lang="en-US"/>
          </a:p>
        </p:txBody>
      </p:sp>
      <p:sp>
        <p:nvSpPr>
          <p:cNvPr id="5" name="4 Marcador de número de diapositiva"/>
          <p:cNvSpPr>
            <a:spLocks noGrp="1"/>
          </p:cNvSpPr>
          <p:nvPr>
            <p:ph type="sldNum" sz="quarter" idx="12"/>
          </p:nvPr>
        </p:nvSpPr>
        <p:spPr/>
        <p:txBody>
          <a:bodyPr/>
          <a:lstStyle>
            <a:lvl1pPr>
              <a:defRPr/>
            </a:lvl1pPr>
          </a:lstStyle>
          <a:p>
            <a:pPr>
              <a:defRPr/>
            </a:pPr>
            <a:fld id="{3D291D3D-4588-4D92-AAD9-B7470608CC7E}" type="slidenum">
              <a:rPr lang="en-US"/>
              <a:pPr>
                <a:defRPr/>
              </a:pPr>
              <a:t>‹Nº›</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endParaRPr lang="en-US"/>
          </a:p>
        </p:txBody>
      </p:sp>
      <p:sp>
        <p:nvSpPr>
          <p:cNvPr id="3" name="2 Marcador de pie de página"/>
          <p:cNvSpPr>
            <a:spLocks noGrp="1"/>
          </p:cNvSpPr>
          <p:nvPr>
            <p:ph type="ftr" sz="quarter" idx="11"/>
          </p:nvPr>
        </p:nvSpPr>
        <p:spPr/>
        <p:txBody>
          <a:bodyPr/>
          <a:lstStyle>
            <a:lvl1pPr>
              <a:defRPr/>
            </a:lvl1pPr>
          </a:lstStyle>
          <a:p>
            <a:pPr>
              <a:defRPr/>
            </a:pPr>
            <a:endParaRPr lang="en-US"/>
          </a:p>
        </p:txBody>
      </p:sp>
      <p:sp>
        <p:nvSpPr>
          <p:cNvPr id="4" name="22 Marcador de número de diapositiva"/>
          <p:cNvSpPr>
            <a:spLocks noGrp="1"/>
          </p:cNvSpPr>
          <p:nvPr>
            <p:ph type="sldNum" sz="quarter" idx="12"/>
          </p:nvPr>
        </p:nvSpPr>
        <p:spPr/>
        <p:txBody>
          <a:bodyPr/>
          <a:lstStyle>
            <a:lvl1pPr>
              <a:defRPr/>
            </a:lvl1pPr>
          </a:lstStyle>
          <a:p>
            <a:pPr>
              <a:defRPr/>
            </a:pPr>
            <a:fld id="{2B9A27DD-F2A8-464C-91C3-0F292FA35F94}" type="slidenum">
              <a:rPr lang="en-US"/>
              <a:pPr>
                <a:defRPr/>
              </a:pPr>
              <a:t>‹Nº›</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n-US"/>
          </a:p>
        </p:txBody>
      </p:sp>
      <p:sp>
        <p:nvSpPr>
          <p:cNvPr id="6" name="2 Marcador de pie de página"/>
          <p:cNvSpPr>
            <a:spLocks noGrp="1"/>
          </p:cNvSpPr>
          <p:nvPr>
            <p:ph type="ftr" sz="quarter" idx="11"/>
          </p:nvPr>
        </p:nvSpPr>
        <p:spPr/>
        <p:txBody>
          <a:bodyPr/>
          <a:lstStyle>
            <a:lvl1pPr>
              <a:defRPr/>
            </a:lvl1pPr>
          </a:lstStyle>
          <a:p>
            <a:pPr>
              <a:defRPr/>
            </a:pPr>
            <a:endParaRPr lang="en-US"/>
          </a:p>
        </p:txBody>
      </p:sp>
      <p:sp>
        <p:nvSpPr>
          <p:cNvPr id="7" name="22 Marcador de número de diapositiva"/>
          <p:cNvSpPr>
            <a:spLocks noGrp="1"/>
          </p:cNvSpPr>
          <p:nvPr>
            <p:ph type="sldNum" sz="quarter" idx="12"/>
          </p:nvPr>
        </p:nvSpPr>
        <p:spPr/>
        <p:txBody>
          <a:bodyPr/>
          <a:lstStyle>
            <a:lvl1pPr>
              <a:defRPr/>
            </a:lvl1pPr>
          </a:lstStyle>
          <a:p>
            <a:pPr>
              <a:defRPr/>
            </a:pPr>
            <a:fld id="{0655971E-A4F3-4379-8374-CA210B211EEA}" type="slidenum">
              <a:rPr lang="en-US"/>
              <a:pPr>
                <a:defRPr/>
              </a:pPr>
              <a:t>‹Nº›</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s-ES" smtClean="0"/>
              <a:t>Haga clic para modificar el estilo de texto del patrón</a:t>
            </a:r>
          </a:p>
        </p:txBody>
      </p:sp>
      <p:sp>
        <p:nvSpPr>
          <p:cNvPr id="5" name="13 Marcador de fecha"/>
          <p:cNvSpPr>
            <a:spLocks noGrp="1"/>
          </p:cNvSpPr>
          <p:nvPr>
            <p:ph type="dt" sz="half" idx="10"/>
          </p:nvPr>
        </p:nvSpPr>
        <p:spPr/>
        <p:txBody>
          <a:bodyPr/>
          <a:lstStyle>
            <a:lvl1pPr>
              <a:defRPr/>
            </a:lvl1pPr>
          </a:lstStyle>
          <a:p>
            <a:pPr>
              <a:defRPr/>
            </a:pPr>
            <a:endParaRPr lang="en-US"/>
          </a:p>
        </p:txBody>
      </p:sp>
      <p:sp>
        <p:nvSpPr>
          <p:cNvPr id="6" name="2 Marcador de pie de página"/>
          <p:cNvSpPr>
            <a:spLocks noGrp="1"/>
          </p:cNvSpPr>
          <p:nvPr>
            <p:ph type="ftr" sz="quarter" idx="11"/>
          </p:nvPr>
        </p:nvSpPr>
        <p:spPr/>
        <p:txBody>
          <a:bodyPr/>
          <a:lstStyle>
            <a:lvl1pPr>
              <a:defRPr/>
            </a:lvl1pPr>
          </a:lstStyle>
          <a:p>
            <a:pPr>
              <a:defRPr/>
            </a:pPr>
            <a:endParaRPr lang="en-US"/>
          </a:p>
        </p:txBody>
      </p:sp>
      <p:sp>
        <p:nvSpPr>
          <p:cNvPr id="7" name="22 Marcador de número de diapositiva"/>
          <p:cNvSpPr>
            <a:spLocks noGrp="1"/>
          </p:cNvSpPr>
          <p:nvPr>
            <p:ph type="sldNum" sz="quarter" idx="12"/>
          </p:nvPr>
        </p:nvSpPr>
        <p:spPr/>
        <p:txBody>
          <a:bodyPr/>
          <a:lstStyle>
            <a:lvl1pPr>
              <a:defRPr/>
            </a:lvl1pPr>
          </a:lstStyle>
          <a:p>
            <a:pPr>
              <a:defRPr/>
            </a:pPr>
            <a:fld id="{F93EE88F-632D-46B2-A506-1A0E298C6216}" type="slidenum">
              <a:rPr lang="en-US"/>
              <a:pPr>
                <a:defRPr/>
              </a:pPr>
              <a:t>‹Nº›</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9" name="28 Rectángulo"/>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0" name="29 Rectángulo"/>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1" name="30 Rectángulo"/>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2" name="31 Rectángulo"/>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3" name="32 Rectángulo redondeado"/>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4" name="33 Rectángulo redondeado"/>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5" name="34 Rectángulo"/>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35 Rectángulo"/>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36 Rectángulo"/>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8" name="37 Rectángulo"/>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9" name="38 Rectángulo"/>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0" name="39 Rectángulo"/>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135" name="21 Marcador de título"/>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5136" name="12 Marcador de texto"/>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p>
        </p:txBody>
      </p:sp>
      <p:sp>
        <p:nvSpPr>
          <p:cNvPr id="3" name="2 Marcador de pie de página"/>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22 Marcador de número de diapositiva"/>
          <p:cNvSpPr>
            <a:spLocks noGrp="1"/>
          </p:cNvSpPr>
          <p:nvPr>
            <p:ph type="sldNum" sz="quarter" idx="4"/>
          </p:nvPr>
        </p:nvSpPr>
        <p:spPr>
          <a:xfrm>
            <a:off x="8174038" y="1588"/>
            <a:ext cx="762000" cy="366712"/>
          </a:xfrm>
          <a:prstGeom prst="rect">
            <a:avLst/>
          </a:prstGeom>
        </p:spPr>
        <p:txBody>
          <a:bodyPr vert="horz" anchor="b"/>
          <a:lstStyle>
            <a:lvl1pPr algn="r" eaLnBrk="1" latinLnBrk="0" hangingPunct="1">
              <a:defRPr kumimoji="0" sz="1800">
                <a:solidFill>
                  <a:srgbClr val="FFFFFF"/>
                </a:solidFill>
              </a:defRPr>
            </a:lvl1pPr>
          </a:lstStyle>
          <a:p>
            <a:pPr>
              <a:defRPr/>
            </a:pPr>
            <a:fld id="{1839ADF1-4192-490C-BD7F-4BF3C621288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18" r:id="rId2"/>
    <p:sldLayoutId id="2147483819" r:id="rId3"/>
    <p:sldLayoutId id="2147483820" r:id="rId4"/>
    <p:sldLayoutId id="2147483828" r:id="rId5"/>
    <p:sldLayoutId id="2147483829" r:id="rId6"/>
    <p:sldLayoutId id="2147483821" r:id="rId7"/>
    <p:sldLayoutId id="2147483822" r:id="rId8"/>
    <p:sldLayoutId id="2147483823" r:id="rId9"/>
    <p:sldLayoutId id="2147483824" r:id="rId10"/>
    <p:sldLayoutId id="2147483825" r:id="rId11"/>
    <p:sldLayoutId id="2147483826" r:id="rId12"/>
  </p:sldLayoutIdLst>
  <p:transition spd="med">
    <p:fade thruBlk="1"/>
  </p:transition>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Panor&#225;micas/monte%20con%20escasa%20influencia%20salina.mov" TargetMode="External"/><Relationship Id="rId3" Type="http://schemas.openxmlformats.org/officeDocument/2006/relationships/image" Target="../media/image26.png"/><Relationship Id="rId7" Type="http://schemas.openxmlformats.org/officeDocument/2006/relationships/hyperlink" Target="Panor&#225;micas/bordo.mov"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Panor&#225;micas/llano%20inundable.mov" TargetMode="External"/><Relationship Id="rId5" Type="http://schemas.openxmlformats.org/officeDocument/2006/relationships/hyperlink" Target="Panor&#225;micas/salina%20vegetada.mov" TargetMode="External"/><Relationship Id="rId4" Type="http://schemas.openxmlformats.org/officeDocument/2006/relationships/hyperlink" Target="Panor&#225;micas/salina.mov" TargetMode="External"/><Relationship Id="rId9" Type="http://schemas.openxmlformats.org/officeDocument/2006/relationships/hyperlink" Target="Panor&#225;micas/monte%20con%20influencia%20salina.m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619672" y="404664"/>
            <a:ext cx="6192688" cy="1384995"/>
          </a:xfrm>
          <a:prstGeom prst="rect">
            <a:avLst/>
          </a:prstGeom>
          <a:noFill/>
          <a:ln w="9525">
            <a:noFill/>
            <a:miter lim="800000"/>
            <a:headEnd/>
            <a:tailEnd/>
          </a:ln>
        </p:spPr>
        <p:txBody>
          <a:bodyPr wrap="square">
            <a:spAutoFit/>
          </a:bodyPr>
          <a:lstStyle/>
          <a:p>
            <a:pPr algn="ctr">
              <a:tabLst>
                <a:tab pos="711200" algn="l"/>
              </a:tabLst>
              <a:defRPr/>
            </a:pPr>
            <a:r>
              <a:rPr lang="es-ES" sz="2800" b="1" dirty="0" smtClean="0">
                <a:solidFill>
                  <a:schemeClr val="bg1"/>
                </a:solidFill>
                <a:latin typeface="+mn-lt"/>
              </a:rPr>
              <a:t>Termod</a:t>
            </a:r>
            <a:r>
              <a:rPr lang="es-ES" sz="2800" b="1" dirty="0" smtClean="0">
                <a:solidFill>
                  <a:schemeClr val="bg1"/>
                </a:solidFill>
                <a:latin typeface="+mn-lt"/>
              </a:rPr>
              <a:t>inámica </a:t>
            </a:r>
            <a:r>
              <a:rPr lang="es-ES" sz="2800" b="1" dirty="0" smtClean="0">
                <a:solidFill>
                  <a:schemeClr val="bg1"/>
                </a:solidFill>
                <a:latin typeface="+mn-lt"/>
              </a:rPr>
              <a:t>ambiental </a:t>
            </a:r>
            <a:r>
              <a:rPr lang="es-ES" sz="2800" b="1" dirty="0" smtClean="0">
                <a:solidFill>
                  <a:schemeClr val="bg1"/>
                </a:solidFill>
                <a:latin typeface="+mn-lt"/>
              </a:rPr>
              <a:t>de </a:t>
            </a:r>
            <a:r>
              <a:rPr lang="es-ES" sz="2800" b="1" smtClean="0">
                <a:solidFill>
                  <a:schemeClr val="bg1"/>
                </a:solidFill>
                <a:latin typeface="+mn-lt"/>
              </a:rPr>
              <a:t>sucesiones ecológicas en </a:t>
            </a:r>
            <a:r>
              <a:rPr lang="es-ES" sz="2800" b="1" dirty="0" smtClean="0">
                <a:solidFill>
                  <a:schemeClr val="bg1"/>
                </a:solidFill>
                <a:latin typeface="+mn-lt"/>
              </a:rPr>
              <a:t>Salinas </a:t>
            </a:r>
            <a:r>
              <a:rPr lang="es-ES" sz="2800" b="1" dirty="0">
                <a:solidFill>
                  <a:schemeClr val="bg1"/>
                </a:solidFill>
                <a:latin typeface="+mn-lt"/>
              </a:rPr>
              <a:t>Grandes</a:t>
            </a:r>
            <a:r>
              <a:rPr lang="es-ES" sz="2800" b="1">
                <a:solidFill>
                  <a:schemeClr val="bg1"/>
                </a:solidFill>
                <a:latin typeface="+mn-lt"/>
              </a:rPr>
              <a:t>, </a:t>
            </a:r>
            <a:r>
              <a:rPr lang="es-ES" sz="2800" b="1" smtClean="0">
                <a:solidFill>
                  <a:schemeClr val="bg1"/>
                </a:solidFill>
                <a:latin typeface="+mn-lt"/>
              </a:rPr>
              <a:t>Catamarca </a:t>
            </a:r>
            <a:r>
              <a:rPr lang="es-ES" sz="2800" b="1" dirty="0">
                <a:solidFill>
                  <a:schemeClr val="bg1"/>
                </a:solidFill>
                <a:latin typeface="+mn-lt"/>
              </a:rPr>
              <a:t>(Argentina)</a:t>
            </a:r>
            <a:r>
              <a:rPr lang="es-AR" sz="2800" dirty="0">
                <a:solidFill>
                  <a:schemeClr val="bg1"/>
                </a:solidFill>
                <a:latin typeface="+mn-lt"/>
              </a:rPr>
              <a:t> </a:t>
            </a:r>
            <a:endParaRPr lang="es-ES" sz="2800" dirty="0">
              <a:solidFill>
                <a:schemeClr val="bg1"/>
              </a:solidFill>
              <a:latin typeface="+mn-lt"/>
            </a:endParaRPr>
          </a:p>
        </p:txBody>
      </p:sp>
      <p:sp>
        <p:nvSpPr>
          <p:cNvPr id="5123" name="Text Box 6"/>
          <p:cNvSpPr txBox="1">
            <a:spLocks noChangeArrowheads="1"/>
          </p:cNvSpPr>
          <p:nvPr/>
        </p:nvSpPr>
        <p:spPr bwMode="auto">
          <a:xfrm>
            <a:off x="5827394" y="3933056"/>
            <a:ext cx="3081292" cy="2431435"/>
          </a:xfrm>
          <a:prstGeom prst="rect">
            <a:avLst/>
          </a:prstGeom>
          <a:noFill/>
          <a:ln w="9525">
            <a:noFill/>
            <a:miter lim="800000"/>
            <a:headEnd/>
            <a:tailEnd/>
          </a:ln>
        </p:spPr>
        <p:txBody>
          <a:bodyPr wrap="none">
            <a:spAutoFit/>
          </a:bodyPr>
          <a:lstStyle/>
          <a:p>
            <a:pPr algn="ctr">
              <a:defRPr/>
            </a:pPr>
            <a:r>
              <a:rPr lang="es-AR" sz="2000" dirty="0">
                <a:effectLst>
                  <a:outerShdw blurRad="38100" dist="38100" dir="2700000" algn="tl">
                    <a:srgbClr val="000000">
                      <a:alpha val="43137"/>
                    </a:srgbClr>
                  </a:outerShdw>
                </a:effectLst>
                <a:latin typeface="+mn-lt"/>
              </a:rPr>
              <a:t>Ing. </a:t>
            </a:r>
            <a:r>
              <a:rPr lang="es-AR" sz="2000" dirty="0" err="1">
                <a:effectLst>
                  <a:outerShdw blurRad="38100" dist="38100" dir="2700000" algn="tl">
                    <a:srgbClr val="000000">
                      <a:alpha val="43137"/>
                    </a:srgbClr>
                  </a:outerShdw>
                </a:effectLst>
                <a:latin typeface="+mn-lt"/>
              </a:rPr>
              <a:t>Agr</a:t>
            </a:r>
            <a:r>
              <a:rPr lang="es-AR" sz="2000" dirty="0">
                <a:effectLst>
                  <a:outerShdw blurRad="38100" dist="38100" dir="2700000" algn="tl">
                    <a:srgbClr val="000000">
                      <a:alpha val="43137"/>
                    </a:srgbClr>
                  </a:outerShdw>
                </a:effectLst>
                <a:latin typeface="+mn-lt"/>
              </a:rPr>
              <a:t>. Marcos </a:t>
            </a:r>
            <a:r>
              <a:rPr lang="es-AR" sz="2000" dirty="0" smtClean="0">
                <a:effectLst>
                  <a:outerShdw blurRad="38100" dist="38100" dir="2700000" algn="tl">
                    <a:srgbClr val="000000">
                      <a:alpha val="43137"/>
                    </a:srgbClr>
                  </a:outerShdw>
                </a:effectLst>
                <a:latin typeface="+mn-lt"/>
              </a:rPr>
              <a:t>Karlin</a:t>
            </a:r>
          </a:p>
          <a:p>
            <a:pPr algn="ctr">
              <a:defRPr/>
            </a:pPr>
            <a:r>
              <a:rPr lang="es-AR" sz="2000" dirty="0" smtClean="0">
                <a:effectLst>
                  <a:outerShdw blurRad="38100" dist="38100" dir="2700000" algn="tl">
                    <a:srgbClr val="000000">
                      <a:alpha val="43137"/>
                    </a:srgbClr>
                  </a:outerShdw>
                </a:effectLst>
                <a:latin typeface="+mn-lt"/>
              </a:rPr>
              <a:t>Profesor Ayudante</a:t>
            </a:r>
          </a:p>
          <a:p>
            <a:pPr algn="ctr">
              <a:defRPr/>
            </a:pPr>
            <a:r>
              <a:rPr lang="es-AR" sz="2000" dirty="0" smtClean="0">
                <a:effectLst>
                  <a:outerShdw blurRad="38100" dist="38100" dir="2700000" algn="tl">
                    <a:srgbClr val="000000">
                      <a:alpha val="43137"/>
                    </a:srgbClr>
                  </a:outerShdw>
                </a:effectLst>
                <a:latin typeface="+mn-lt"/>
              </a:rPr>
              <a:t>Dpto. Recursos </a:t>
            </a:r>
            <a:r>
              <a:rPr lang="es-AR" sz="2000" dirty="0" smtClean="0">
                <a:effectLst>
                  <a:outerShdw blurRad="38100" dist="38100" dir="2700000" algn="tl">
                    <a:srgbClr val="000000">
                      <a:alpha val="43137"/>
                    </a:srgbClr>
                  </a:outerShdw>
                </a:effectLst>
                <a:latin typeface="+mn-lt"/>
              </a:rPr>
              <a:t>Naturales</a:t>
            </a:r>
          </a:p>
          <a:p>
            <a:pPr algn="ctr">
              <a:defRPr/>
            </a:pPr>
            <a:endParaRPr lang="es-AR" sz="2000" dirty="0" smtClean="0">
              <a:effectLst>
                <a:outerShdw blurRad="38100" dist="38100" dir="2700000" algn="tl">
                  <a:srgbClr val="000000">
                    <a:alpha val="43137"/>
                  </a:srgbClr>
                </a:outerShdw>
              </a:effectLst>
              <a:latin typeface="+mn-lt"/>
            </a:endParaRPr>
          </a:p>
          <a:p>
            <a:pPr algn="ctr">
              <a:defRPr/>
            </a:pPr>
            <a:r>
              <a:rPr lang="es-AR" dirty="0" smtClean="0">
                <a:effectLst>
                  <a:outerShdw blurRad="38100" dist="38100" dir="2700000" algn="tl">
                    <a:srgbClr val="000000">
                      <a:alpha val="43137"/>
                    </a:srgbClr>
                  </a:outerShdw>
                </a:effectLst>
                <a:latin typeface="+mn-lt"/>
              </a:rPr>
              <a:t>Dr. Omar </a:t>
            </a:r>
            <a:r>
              <a:rPr lang="es-AR" dirty="0" err="1" smtClean="0">
                <a:effectLst>
                  <a:outerShdw blurRad="38100" dist="38100" dir="2700000" algn="tl">
                    <a:srgbClr val="000000">
                      <a:alpha val="43137"/>
                    </a:srgbClr>
                  </a:outerShdw>
                </a:effectLst>
                <a:latin typeface="+mn-lt"/>
              </a:rPr>
              <a:t>Bachmeier</a:t>
            </a:r>
            <a:endParaRPr lang="es-AR" dirty="0" smtClean="0">
              <a:effectLst>
                <a:outerShdw blurRad="38100" dist="38100" dir="2700000" algn="tl">
                  <a:srgbClr val="000000">
                    <a:alpha val="43137"/>
                  </a:srgbClr>
                </a:outerShdw>
              </a:effectLst>
              <a:latin typeface="+mn-lt"/>
            </a:endParaRPr>
          </a:p>
          <a:p>
            <a:pPr algn="ctr">
              <a:defRPr/>
            </a:pPr>
            <a:r>
              <a:rPr lang="es-AR" dirty="0" smtClean="0">
                <a:effectLst>
                  <a:outerShdw blurRad="38100" dist="38100" dir="2700000" algn="tl">
                    <a:srgbClr val="000000">
                      <a:alpha val="43137"/>
                    </a:srgbClr>
                  </a:outerShdw>
                </a:effectLst>
                <a:latin typeface="+mn-lt"/>
              </a:rPr>
              <a:t>Dr. Antonio </a:t>
            </a:r>
            <a:r>
              <a:rPr lang="es-AR" dirty="0" err="1" smtClean="0">
                <a:effectLst>
                  <a:outerShdw blurRad="38100" dist="38100" dir="2700000" algn="tl">
                    <a:srgbClr val="000000">
                      <a:alpha val="43137"/>
                    </a:srgbClr>
                  </a:outerShdw>
                </a:effectLst>
                <a:latin typeface="+mn-lt"/>
              </a:rPr>
              <a:t>Dalmasso</a:t>
            </a:r>
            <a:endParaRPr lang="es-AR" dirty="0" smtClean="0">
              <a:effectLst>
                <a:outerShdw blurRad="38100" dist="38100" dir="2700000" algn="tl">
                  <a:srgbClr val="000000">
                    <a:alpha val="43137"/>
                  </a:srgbClr>
                </a:outerShdw>
              </a:effectLst>
              <a:latin typeface="+mn-lt"/>
            </a:endParaRPr>
          </a:p>
          <a:p>
            <a:pPr algn="ctr">
              <a:defRPr/>
            </a:pPr>
            <a:r>
              <a:rPr lang="es-AR" dirty="0" smtClean="0">
                <a:effectLst>
                  <a:outerShdw blurRad="38100" dist="38100" dir="2700000" algn="tl">
                    <a:srgbClr val="000000">
                      <a:alpha val="43137"/>
                    </a:srgbClr>
                  </a:outerShdw>
                </a:effectLst>
                <a:latin typeface="+mn-lt"/>
              </a:rPr>
              <a:t>Dr. José Sayago</a:t>
            </a:r>
          </a:p>
          <a:p>
            <a:pPr algn="ctr">
              <a:defRPr/>
            </a:pPr>
            <a:r>
              <a:rPr lang="es-AR" dirty="0" smtClean="0">
                <a:effectLst>
                  <a:outerShdw blurRad="38100" dist="38100" dir="2700000" algn="tl">
                    <a:srgbClr val="000000">
                      <a:alpha val="43137"/>
                    </a:srgbClr>
                  </a:outerShdw>
                </a:effectLst>
                <a:latin typeface="+mn-lt"/>
              </a:rPr>
              <a:t>Dr. Roberto Sereno </a:t>
            </a:r>
            <a:endParaRPr lang="es-AR" dirty="0">
              <a:effectLst>
                <a:outerShdw blurRad="38100" dist="38100" dir="2700000" algn="tl">
                  <a:srgbClr val="000000">
                    <a:alpha val="43137"/>
                  </a:srgbClr>
                </a:outerShdw>
              </a:effectLst>
              <a:latin typeface="+mn-lt"/>
            </a:endParaRPr>
          </a:p>
        </p:txBody>
      </p:sp>
      <p:graphicFrame>
        <p:nvGraphicFramePr>
          <p:cNvPr id="80897" name="Object 16"/>
          <p:cNvGraphicFramePr>
            <a:graphicFrameLocks noChangeAspect="1"/>
          </p:cNvGraphicFramePr>
          <p:nvPr/>
        </p:nvGraphicFramePr>
        <p:xfrm>
          <a:off x="323850" y="423863"/>
          <a:ext cx="1295400" cy="1349375"/>
        </p:xfrm>
        <a:graphic>
          <a:graphicData uri="http://schemas.openxmlformats.org/presentationml/2006/ole">
            <p:oleObj spid="_x0000_s80897" r:id="rId4" imgW="920535" imgH="943298" progId="CDraw">
              <p:embed/>
            </p:oleObj>
          </a:graphicData>
        </a:graphic>
      </p:graphicFrame>
      <p:graphicFrame>
        <p:nvGraphicFramePr>
          <p:cNvPr id="80898" name="Object 2"/>
          <p:cNvGraphicFramePr>
            <a:graphicFrameLocks noChangeAspect="1"/>
          </p:cNvGraphicFramePr>
          <p:nvPr/>
        </p:nvGraphicFramePr>
        <p:xfrm>
          <a:off x="7740650" y="333375"/>
          <a:ext cx="1116013" cy="1454150"/>
        </p:xfrm>
        <a:graphic>
          <a:graphicData uri="http://schemas.openxmlformats.org/presentationml/2006/ole">
            <p:oleObj spid="_x0000_s80898" name="Fotografía de Photo Editor" r:id="rId5" imgW="1486107" imgH="1867161" progId="">
              <p:embed/>
            </p:oleObj>
          </a:graphicData>
        </a:graphic>
      </p:graphicFrame>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gura 2-2"/>
          <p:cNvPicPr>
            <a:picLocks noChangeAspect="1" noChangeArrowheads="1"/>
          </p:cNvPicPr>
          <p:nvPr/>
        </p:nvPicPr>
        <p:blipFill>
          <a:blip r:embed="rId2" cstate="print"/>
          <a:srcRect/>
          <a:stretch>
            <a:fillRect/>
          </a:stretch>
        </p:blipFill>
        <p:spPr bwMode="auto">
          <a:xfrm>
            <a:off x="0" y="946150"/>
            <a:ext cx="9144000" cy="593883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0" y="196850"/>
            <a:ext cx="9144000" cy="3016250"/>
          </a:xfrm>
          <a:prstGeom prst="rect">
            <a:avLst/>
          </a:prstGeom>
          <a:noFill/>
          <a:ln w="9525">
            <a:noFill/>
            <a:miter lim="800000"/>
            <a:headEnd/>
            <a:tailEnd/>
          </a:ln>
          <a:effectLst/>
        </p:spPr>
        <p:txBody>
          <a:bodyPr>
            <a:spAutoFit/>
          </a:bodyPr>
          <a:lstStyle/>
          <a:p>
            <a:pPr>
              <a:defRPr/>
            </a:pPr>
            <a:r>
              <a:rPr lang="en-US" sz="3600" b="1" dirty="0" err="1">
                <a:effectLst>
                  <a:outerShdw blurRad="38100" dist="38100" dir="2700000" algn="tl">
                    <a:srgbClr val="C0C0C0"/>
                  </a:outerShdw>
                </a:effectLst>
                <a:latin typeface="+mj-lt"/>
              </a:rPr>
              <a:t>Relevamiento</a:t>
            </a:r>
            <a:r>
              <a:rPr lang="en-US" sz="3600" b="1" dirty="0">
                <a:effectLst>
                  <a:outerShdw blurRad="38100" dist="38100" dir="2700000" algn="tl">
                    <a:srgbClr val="C0C0C0"/>
                  </a:outerShdw>
                </a:effectLst>
                <a:latin typeface="+mj-lt"/>
              </a:rPr>
              <a:t> de la </a:t>
            </a:r>
            <a:r>
              <a:rPr lang="en-US" sz="3600" b="1" dirty="0" err="1">
                <a:effectLst>
                  <a:outerShdw blurRad="38100" dist="38100" dir="2700000" algn="tl">
                    <a:srgbClr val="C0C0C0"/>
                  </a:outerShdw>
                </a:effectLst>
                <a:latin typeface="+mj-lt"/>
              </a:rPr>
              <a:t>vegetación</a:t>
            </a:r>
            <a:endParaRPr lang="en-US" sz="3600" b="1" dirty="0">
              <a:effectLst>
                <a:outerShdw blurRad="38100" dist="38100" dir="2700000" algn="tl">
                  <a:srgbClr val="C0C0C0"/>
                </a:outerShdw>
              </a:effectLst>
              <a:latin typeface="+mj-lt"/>
            </a:endParaRPr>
          </a:p>
          <a:p>
            <a:pPr>
              <a:defRPr/>
            </a:pPr>
            <a:r>
              <a:rPr lang="en-US" sz="2400" dirty="0">
                <a:effectLst>
                  <a:outerShdw blurRad="38100" dist="38100" dir="2700000" algn="tl">
                    <a:srgbClr val="C0C0C0"/>
                  </a:outerShdw>
                </a:effectLst>
              </a:rPr>
              <a:t> </a:t>
            </a:r>
          </a:p>
          <a:p>
            <a:pPr>
              <a:buFont typeface="Wingdings" pitchFamily="2" charset="2"/>
              <a:buChar char="Ø"/>
              <a:defRPr/>
            </a:pPr>
            <a:r>
              <a:rPr lang="en-US" sz="2400" dirty="0" err="1">
                <a:effectLst>
                  <a:outerShdw blurRad="38100" dist="38100" dir="2700000" algn="tl">
                    <a:srgbClr val="C0C0C0"/>
                  </a:outerShdw>
                </a:effectLst>
              </a:rPr>
              <a:t>Aplicación</a:t>
            </a:r>
            <a:r>
              <a:rPr lang="en-US" sz="2400" dirty="0">
                <a:effectLst>
                  <a:outerShdw blurRad="38100" dist="38100" dir="2700000" algn="tl">
                    <a:srgbClr val="C0C0C0"/>
                  </a:outerShdw>
                </a:effectLst>
              </a:rPr>
              <a:t> del </a:t>
            </a:r>
            <a:r>
              <a:rPr lang="en-US" sz="2400" dirty="0" err="1">
                <a:effectLst>
                  <a:outerShdw blurRad="38100" dist="38100" dir="2700000" algn="tl">
                    <a:srgbClr val="C0C0C0"/>
                  </a:outerShdw>
                </a:effectLst>
              </a:rPr>
              <a:t>Método</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Fitosociológico</a:t>
            </a:r>
            <a:r>
              <a:rPr lang="en-US" sz="2400" dirty="0">
                <a:effectLst>
                  <a:outerShdw blurRad="38100" dist="38100" dir="2700000" algn="tl">
                    <a:srgbClr val="C0C0C0"/>
                  </a:outerShdw>
                </a:effectLst>
              </a:rPr>
              <a:t> de Braun </a:t>
            </a:r>
            <a:r>
              <a:rPr lang="en-US" sz="2400" dirty="0" err="1">
                <a:effectLst>
                  <a:outerShdw blurRad="38100" dist="38100" dir="2700000" algn="tl">
                    <a:srgbClr val="C0C0C0"/>
                  </a:outerShdw>
                </a:effectLst>
              </a:rPr>
              <a:t>Blanquet</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inventario</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florístico</a:t>
            </a:r>
            <a:r>
              <a:rPr lang="en-US" sz="2400" dirty="0">
                <a:effectLst>
                  <a:outerShdw blurRad="38100" dist="38100" dir="2700000" algn="tl">
                    <a:srgbClr val="C0C0C0"/>
                  </a:outerShdw>
                </a:effectLst>
              </a:rPr>
              <a:t> (176 sp.), </a:t>
            </a:r>
            <a:r>
              <a:rPr lang="en-US" sz="2400" dirty="0" err="1">
                <a:effectLst>
                  <a:outerShdw blurRad="38100" dist="38100" dir="2700000" algn="tl">
                    <a:srgbClr val="C0C0C0"/>
                  </a:outerShdw>
                </a:effectLst>
              </a:rPr>
              <a:t>relevamiento</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abundancia</a:t>
            </a:r>
            <a:r>
              <a:rPr lang="en-US" sz="2400" dirty="0">
                <a:effectLst>
                  <a:outerShdw blurRad="38100" dist="38100" dir="2700000" algn="tl">
                    <a:srgbClr val="C0C0C0"/>
                  </a:outerShdw>
                </a:effectLst>
              </a:rPr>
              <a:t> y </a:t>
            </a:r>
            <a:r>
              <a:rPr lang="en-US" sz="2400" dirty="0" err="1">
                <a:effectLst>
                  <a:outerShdw blurRad="38100" dist="38100" dir="2700000" algn="tl">
                    <a:srgbClr val="C0C0C0"/>
                  </a:outerShdw>
                </a:effectLst>
              </a:rPr>
              <a:t>dominancia</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sobre</a:t>
            </a:r>
            <a:r>
              <a:rPr lang="en-US" sz="2400" dirty="0">
                <a:effectLst>
                  <a:outerShdw blurRad="38100" dist="38100" dir="2700000" algn="tl">
                    <a:srgbClr val="C0C0C0"/>
                  </a:outerShdw>
                </a:effectLst>
              </a:rPr>
              <a:t> 70 </a:t>
            </a:r>
            <a:r>
              <a:rPr lang="en-US" sz="2400" dirty="0" err="1">
                <a:effectLst>
                  <a:outerShdw blurRad="38100" dist="38100" dir="2700000" algn="tl">
                    <a:srgbClr val="C0C0C0"/>
                  </a:outerShdw>
                </a:effectLst>
              </a:rPr>
              <a:t>sitios</a:t>
            </a:r>
            <a:r>
              <a:rPr lang="en-US" sz="2400" dirty="0">
                <a:effectLst>
                  <a:outerShdw blurRad="38100" dist="38100" dir="2700000" algn="tl">
                    <a:srgbClr val="C0C0C0"/>
                  </a:outerShdw>
                </a:effectLst>
              </a:rPr>
              <a:t> (</a:t>
            </a:r>
            <a:r>
              <a:rPr lang="es-AR" sz="2400" dirty="0" err="1">
                <a:effectLst>
                  <a:outerShdw blurRad="38100" dist="38100" dir="2700000" algn="tl">
                    <a:srgbClr val="C0C0C0"/>
                  </a:outerShdw>
                </a:effectLst>
              </a:rPr>
              <a:t>Mueller-Dombois</a:t>
            </a:r>
            <a:r>
              <a:rPr lang="es-AR" sz="2400" dirty="0">
                <a:effectLst>
                  <a:outerShdw blurRad="38100" dist="38100" dir="2700000" algn="tl">
                    <a:srgbClr val="C0C0C0"/>
                  </a:outerShdw>
                </a:effectLst>
              </a:rPr>
              <a:t> y </a:t>
            </a:r>
            <a:r>
              <a:rPr lang="es-AR" sz="2400" dirty="0" err="1">
                <a:effectLst>
                  <a:outerShdw blurRad="38100" dist="38100" dir="2700000" algn="tl">
                    <a:srgbClr val="C0C0C0"/>
                  </a:outerShdw>
                </a:effectLst>
              </a:rPr>
              <a:t>Ellenberg</a:t>
            </a:r>
            <a:r>
              <a:rPr lang="es-AR" sz="2400" dirty="0">
                <a:effectLst>
                  <a:outerShdw blurRad="38100" dist="38100" dir="2700000" algn="tl">
                    <a:srgbClr val="C0C0C0"/>
                  </a:outerShdw>
                </a:effectLst>
              </a:rPr>
              <a:t>, 1974)</a:t>
            </a:r>
            <a:r>
              <a:rPr lang="en-US" sz="2400" dirty="0">
                <a:effectLst>
                  <a:outerShdw blurRad="38100" dist="38100" dir="2700000" algn="tl">
                    <a:srgbClr val="C0C0C0"/>
                  </a:outerShdw>
                </a:effectLst>
              </a:rPr>
              <a:t>. </a:t>
            </a:r>
          </a:p>
          <a:p>
            <a:pPr>
              <a:buFont typeface="Wingdings" pitchFamily="2" charset="2"/>
              <a:buChar char="Ø"/>
              <a:defRPr/>
            </a:pPr>
            <a:endParaRPr lang="en-US" dirty="0">
              <a:effectLst>
                <a:outerShdw blurRad="38100" dist="38100" dir="2700000" algn="tl">
                  <a:srgbClr val="C0C0C0"/>
                </a:outerShdw>
              </a:effectLst>
            </a:endParaRPr>
          </a:p>
          <a:p>
            <a:pPr>
              <a:buFont typeface="Wingdings" pitchFamily="2" charset="2"/>
              <a:buChar char="Ø"/>
              <a:defRPr/>
            </a:pPr>
            <a:endParaRPr lang="en-US" dirty="0">
              <a:effectLst>
                <a:outerShdw blurRad="38100" dist="38100" dir="2700000" algn="tl">
                  <a:srgbClr val="C0C0C0"/>
                </a:outerShdw>
              </a:effectLst>
            </a:endParaRPr>
          </a:p>
          <a:p>
            <a:pPr>
              <a:buFont typeface="Wingdings" pitchFamily="2" charset="2"/>
              <a:buChar char="Ø"/>
              <a:defRPr/>
            </a:pPr>
            <a:endParaRPr lang="en-US" dirty="0">
              <a:effectLst>
                <a:outerShdw blurRad="38100" dist="38100" dir="2700000" algn="tl">
                  <a:srgbClr val="C0C0C0"/>
                </a:outerShdw>
              </a:effectLst>
            </a:endParaRPr>
          </a:p>
        </p:txBody>
      </p:sp>
      <p:sp>
        <p:nvSpPr>
          <p:cNvPr id="2054" name="5 Rectángulo"/>
          <p:cNvSpPr>
            <a:spLocks noChangeArrowheads="1"/>
          </p:cNvSpPr>
          <p:nvPr/>
        </p:nvSpPr>
        <p:spPr bwMode="auto">
          <a:xfrm>
            <a:off x="0" y="2349500"/>
            <a:ext cx="9144000" cy="1570038"/>
          </a:xfrm>
          <a:prstGeom prst="rect">
            <a:avLst/>
          </a:prstGeom>
          <a:noFill/>
          <a:ln w="9525">
            <a:noFill/>
            <a:miter lim="800000"/>
            <a:headEnd/>
            <a:tailEnd/>
          </a:ln>
        </p:spPr>
        <p:txBody>
          <a:bodyPr>
            <a:spAutoFit/>
          </a:bodyPr>
          <a:lstStyle/>
          <a:p>
            <a:pPr algn="just"/>
            <a:r>
              <a:rPr lang="es-AR" sz="1600">
                <a:solidFill>
                  <a:srgbClr val="000000"/>
                </a:solidFill>
                <a:cs typeface="Times New Roman" pitchFamily="18" charset="0"/>
              </a:rPr>
              <a:t>+: Individuos raros o poco frecuentes con cobertura insignificante: 0,5%</a:t>
            </a:r>
            <a:endParaRPr lang="es-AR" sz="1600">
              <a:solidFill>
                <a:srgbClr val="000000"/>
              </a:solidFill>
            </a:endParaRPr>
          </a:p>
          <a:p>
            <a:pPr algn="just" eaLnBrk="0" hangingPunct="0"/>
            <a:r>
              <a:rPr lang="es-AR" sz="1600">
                <a:solidFill>
                  <a:srgbClr val="000000"/>
                </a:solidFill>
                <a:cs typeface="Times New Roman" pitchFamily="18" charset="0"/>
              </a:rPr>
              <a:t>1: Individuos abundantes, pero con cobertura insignificante: 2,5%</a:t>
            </a:r>
            <a:endParaRPr lang="es-AR" sz="1600">
              <a:solidFill>
                <a:srgbClr val="000000"/>
              </a:solidFill>
            </a:endParaRPr>
          </a:p>
          <a:p>
            <a:pPr algn="just" eaLnBrk="0" hangingPunct="0"/>
            <a:r>
              <a:rPr lang="es-AR" sz="1600">
                <a:solidFill>
                  <a:srgbClr val="000000"/>
                </a:solidFill>
                <a:cs typeface="Times New Roman" pitchFamily="18" charset="0"/>
              </a:rPr>
              <a:t>2: Individuos en número variable, pero con cobertura de hasta ¼ de la superficie total: 15%</a:t>
            </a:r>
            <a:endParaRPr lang="es-AR" sz="1600">
              <a:solidFill>
                <a:srgbClr val="000000"/>
              </a:solidFill>
            </a:endParaRPr>
          </a:p>
          <a:p>
            <a:pPr algn="just" eaLnBrk="0" hangingPunct="0"/>
            <a:r>
              <a:rPr lang="es-AR" sz="1600">
                <a:solidFill>
                  <a:srgbClr val="000000"/>
                </a:solidFill>
                <a:cs typeface="Times New Roman" pitchFamily="18" charset="0"/>
              </a:rPr>
              <a:t>3: Individuos en número variable, con cobertura entre ¼ a ½ de la superficie total: 37,5%</a:t>
            </a:r>
            <a:endParaRPr lang="es-AR" sz="1600">
              <a:solidFill>
                <a:srgbClr val="000000"/>
              </a:solidFill>
            </a:endParaRPr>
          </a:p>
          <a:p>
            <a:pPr algn="just" eaLnBrk="0" hangingPunct="0"/>
            <a:r>
              <a:rPr lang="es-AR" sz="1600">
                <a:solidFill>
                  <a:srgbClr val="000000"/>
                </a:solidFill>
                <a:cs typeface="Times New Roman" pitchFamily="18" charset="0"/>
              </a:rPr>
              <a:t>4: Individuos en número variable, con cobertura entre ½ a ¾ de la superficie total: 62,5%</a:t>
            </a:r>
            <a:endParaRPr lang="es-AR" sz="1600">
              <a:solidFill>
                <a:srgbClr val="000000"/>
              </a:solidFill>
            </a:endParaRPr>
          </a:p>
          <a:p>
            <a:pPr algn="just" eaLnBrk="0" hangingPunct="0"/>
            <a:r>
              <a:rPr lang="es-AR" sz="1600">
                <a:solidFill>
                  <a:srgbClr val="000000"/>
                </a:solidFill>
                <a:cs typeface="Times New Roman" pitchFamily="18" charset="0"/>
              </a:rPr>
              <a:t>5: Individuos en número variable, con cobertura superior a ¾ de la superficie total: 87,5%</a:t>
            </a:r>
            <a:endParaRPr lang="es-AR" sz="1600">
              <a:solidFill>
                <a:srgbClr val="000000"/>
              </a:solidFill>
            </a:endParaRPr>
          </a:p>
        </p:txBody>
      </p:sp>
      <p:sp>
        <p:nvSpPr>
          <p:cNvPr id="7" name="6 Rectángulo"/>
          <p:cNvSpPr/>
          <p:nvPr/>
        </p:nvSpPr>
        <p:spPr>
          <a:xfrm>
            <a:off x="0" y="4149725"/>
            <a:ext cx="9144000" cy="1200150"/>
          </a:xfrm>
          <a:prstGeom prst="rect">
            <a:avLst/>
          </a:prstGeom>
        </p:spPr>
        <p:txBody>
          <a:bodyPr>
            <a:spAutoFit/>
          </a:bodyPr>
          <a:lstStyle/>
          <a:p>
            <a:pPr>
              <a:buFont typeface="Wingdings" pitchFamily="2" charset="2"/>
              <a:buChar char="Ø"/>
              <a:defRPr/>
            </a:pPr>
            <a:r>
              <a:rPr lang="en-US" sz="2400" dirty="0" err="1">
                <a:effectLst>
                  <a:outerShdw blurRad="38100" dist="38100" dir="2700000" algn="tl">
                    <a:srgbClr val="C0C0C0"/>
                  </a:outerShdw>
                </a:effectLst>
              </a:rPr>
              <a:t>Aplicación</a:t>
            </a:r>
            <a:r>
              <a:rPr lang="en-US" sz="2400" dirty="0">
                <a:effectLst>
                  <a:outerShdw blurRad="38100" dist="38100" dir="2700000" algn="tl">
                    <a:srgbClr val="C0C0C0"/>
                  </a:outerShdw>
                </a:effectLst>
              </a:rPr>
              <a:t> del </a:t>
            </a:r>
            <a:r>
              <a:rPr lang="en-US" sz="2400" dirty="0" err="1">
                <a:effectLst>
                  <a:outerShdw blurRad="38100" dist="38100" dir="2700000" algn="tl">
                    <a:srgbClr val="C0C0C0"/>
                  </a:outerShdw>
                </a:effectLst>
              </a:rPr>
              <a:t>Método</a:t>
            </a:r>
            <a:r>
              <a:rPr lang="en-US" sz="2400" dirty="0">
                <a:effectLst>
                  <a:outerShdw blurRad="38100" dist="38100" dir="2700000" algn="tl">
                    <a:srgbClr val="C0C0C0"/>
                  </a:outerShdw>
                </a:effectLst>
              </a:rPr>
              <a:t> Point </a:t>
            </a:r>
            <a:r>
              <a:rPr lang="en-US" sz="2400" dirty="0" err="1">
                <a:effectLst>
                  <a:outerShdw blurRad="38100" dist="38100" dir="2700000" algn="tl">
                    <a:srgbClr val="C0C0C0"/>
                  </a:outerShdw>
                </a:effectLst>
              </a:rPr>
              <a:t>Quadrat</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modificado</a:t>
            </a:r>
            <a:r>
              <a:rPr lang="en-US" sz="2400" dirty="0">
                <a:effectLst>
                  <a:outerShdw blurRad="38100" dist="38100" dir="2700000" algn="tl">
                    <a:srgbClr val="C0C0C0"/>
                  </a:outerShdw>
                </a:effectLst>
              </a:rPr>
              <a:t> (</a:t>
            </a:r>
            <a:r>
              <a:rPr lang="es-AR" sz="2400" dirty="0" err="1">
                <a:effectLst>
                  <a:outerShdw blurRad="38100" dist="38100" dir="2700000" algn="tl">
                    <a:srgbClr val="C0C0C0"/>
                  </a:outerShdw>
                </a:effectLst>
              </a:rPr>
              <a:t>Passera</a:t>
            </a:r>
            <a:r>
              <a:rPr lang="es-AR" sz="2400" dirty="0">
                <a:effectLst>
                  <a:outerShdw blurRad="38100" dist="38100" dir="2700000" algn="tl">
                    <a:srgbClr val="C0C0C0"/>
                  </a:outerShdw>
                </a:effectLst>
              </a:rPr>
              <a:t> </a:t>
            </a:r>
            <a:r>
              <a:rPr lang="es-AR" sz="2400" i="1" dirty="0">
                <a:effectLst>
                  <a:outerShdw blurRad="38100" dist="38100" dir="2700000" algn="tl">
                    <a:srgbClr val="C0C0C0"/>
                  </a:outerShdw>
                </a:effectLst>
              </a:rPr>
              <a:t>et al.</a:t>
            </a:r>
            <a:r>
              <a:rPr lang="es-AR" sz="2400" dirty="0">
                <a:effectLst>
                  <a:outerShdw blurRad="38100" dist="38100" dir="2700000" algn="tl">
                    <a:srgbClr val="C0C0C0"/>
                  </a:outerShdw>
                </a:effectLst>
              </a:rPr>
              <a:t>, 1986)</a:t>
            </a:r>
            <a:r>
              <a:rPr lang="en-US" sz="2400" dirty="0">
                <a:effectLst>
                  <a:outerShdw blurRad="38100" dist="38100" dir="2700000" algn="tl">
                    <a:srgbClr val="C0C0C0"/>
                  </a:outerShdw>
                </a:effectLst>
              </a:rPr>
              <a:t>.</a:t>
            </a:r>
          </a:p>
          <a:p>
            <a:pPr>
              <a:buFont typeface="Wingdings" pitchFamily="2" charset="2"/>
              <a:buChar char="Ø"/>
              <a:defRPr/>
            </a:pP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Medición</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receptividad</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ganadera</a:t>
            </a:r>
            <a:r>
              <a:rPr lang="en-US" sz="2400" dirty="0">
                <a:effectLst>
                  <a:outerShdw blurRad="38100" dist="38100" dir="2700000" algn="tl">
                    <a:srgbClr val="C0C0C0"/>
                  </a:outerShdw>
                </a:effectLst>
              </a:rPr>
              <a:t> (</a:t>
            </a:r>
            <a:r>
              <a:rPr lang="es-AR" sz="2400" dirty="0" err="1">
                <a:effectLst>
                  <a:outerShdw blurRad="38100" dist="38100" dir="2700000" algn="tl">
                    <a:srgbClr val="C0C0C0"/>
                  </a:outerShdw>
                </a:effectLst>
              </a:rPr>
              <a:t>Passera</a:t>
            </a:r>
            <a:r>
              <a:rPr lang="es-AR" sz="2400" dirty="0">
                <a:effectLst>
                  <a:outerShdw blurRad="38100" dist="38100" dir="2700000" algn="tl">
                    <a:srgbClr val="C0C0C0"/>
                  </a:outerShdw>
                </a:effectLst>
              </a:rPr>
              <a:t> </a:t>
            </a:r>
            <a:r>
              <a:rPr lang="es-AR" sz="2400" i="1" dirty="0">
                <a:effectLst>
                  <a:outerShdw blurRad="38100" dist="38100" dir="2700000" algn="tl">
                    <a:srgbClr val="C0C0C0"/>
                  </a:outerShdw>
                </a:effectLst>
              </a:rPr>
              <a:t>et al.</a:t>
            </a:r>
            <a:r>
              <a:rPr lang="es-AR" sz="2400" dirty="0">
                <a:effectLst>
                  <a:outerShdw blurRad="38100" dist="38100" dir="2700000" algn="tl">
                    <a:srgbClr val="C0C0C0"/>
                  </a:outerShdw>
                </a:effectLst>
              </a:rPr>
              <a:t>, 1986)</a:t>
            </a:r>
            <a:r>
              <a:rPr lang="es-ES" sz="2400" dirty="0">
                <a:effectLst>
                  <a:outerShdw blurRad="38100" dist="38100" dir="2700000" algn="tl">
                    <a:srgbClr val="C0C0C0"/>
                  </a:outerShdw>
                </a:effectLst>
              </a:rPr>
              <a:t> </a:t>
            </a:r>
            <a:r>
              <a:rPr lang="en-US" sz="2400" dirty="0">
                <a:effectLst>
                  <a:outerShdw blurRad="38100" dist="38100" dir="2700000" algn="tl">
                    <a:srgbClr val="C0C0C0"/>
                  </a:outerShdw>
                </a:effectLst>
              </a:rPr>
              <a:t>.</a:t>
            </a:r>
          </a:p>
        </p:txBody>
      </p:sp>
      <p:graphicFrame>
        <p:nvGraphicFramePr>
          <p:cNvPr id="2050" name="Object 4"/>
          <p:cNvGraphicFramePr>
            <a:graphicFrameLocks noChangeAspect="1"/>
          </p:cNvGraphicFramePr>
          <p:nvPr/>
        </p:nvGraphicFramePr>
        <p:xfrm>
          <a:off x="0" y="5591175"/>
          <a:ext cx="2303463" cy="1150938"/>
        </p:xfrm>
        <a:graphic>
          <a:graphicData uri="http://schemas.openxmlformats.org/presentationml/2006/ole">
            <p:oleObj spid="_x0000_s2050" name="Ecuación" r:id="rId3" imgW="1256755" imgH="634725" progId="Equation.3">
              <p:embed/>
            </p:oleObj>
          </a:graphicData>
        </a:graphic>
      </p:graphicFrame>
      <p:graphicFrame>
        <p:nvGraphicFramePr>
          <p:cNvPr id="2051" name="Object 3"/>
          <p:cNvGraphicFramePr>
            <a:graphicFrameLocks noChangeAspect="1"/>
          </p:cNvGraphicFramePr>
          <p:nvPr/>
        </p:nvGraphicFramePr>
        <p:xfrm>
          <a:off x="2862263" y="5543550"/>
          <a:ext cx="4086225" cy="865188"/>
        </p:xfrm>
        <a:graphic>
          <a:graphicData uri="http://schemas.openxmlformats.org/presentationml/2006/ole">
            <p:oleObj spid="_x0000_s2051" name="Ecuación" r:id="rId4" imgW="2159000" imgH="457200" progId="Equation.3">
              <p:embed/>
            </p:oleObj>
          </a:graphicData>
        </a:graphic>
      </p:graphicFrame>
      <p:graphicFrame>
        <p:nvGraphicFramePr>
          <p:cNvPr id="2052" name="Object 2"/>
          <p:cNvGraphicFramePr>
            <a:graphicFrameLocks noChangeAspect="1"/>
          </p:cNvGraphicFramePr>
          <p:nvPr/>
        </p:nvGraphicFramePr>
        <p:xfrm>
          <a:off x="7573963" y="5568950"/>
          <a:ext cx="1390650" cy="792163"/>
        </p:xfrm>
        <a:graphic>
          <a:graphicData uri="http://schemas.openxmlformats.org/presentationml/2006/ole">
            <p:oleObj spid="_x0000_s2052" name="Ecuación" r:id="rId5" imgW="685800" imgH="393700" progId="Equation.3">
              <p:embed/>
            </p:oleObj>
          </a:graphicData>
        </a:graphic>
      </p:graphicFrame>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ext Box 9"/>
          <p:cNvSpPr txBox="1">
            <a:spLocks noChangeArrowheads="1"/>
          </p:cNvSpPr>
          <p:nvPr/>
        </p:nvSpPr>
        <p:spPr bwMode="auto">
          <a:xfrm>
            <a:off x="0" y="419100"/>
            <a:ext cx="9144000" cy="4524315"/>
          </a:xfrm>
          <a:prstGeom prst="rect">
            <a:avLst/>
          </a:prstGeom>
          <a:noFill/>
          <a:ln w="9525">
            <a:noFill/>
            <a:miter lim="800000"/>
            <a:headEnd/>
            <a:tailEnd/>
          </a:ln>
          <a:effectLst/>
        </p:spPr>
        <p:txBody>
          <a:bodyPr>
            <a:spAutoFit/>
          </a:bodyPr>
          <a:lstStyle/>
          <a:p>
            <a:pPr>
              <a:defRPr/>
            </a:pPr>
            <a:r>
              <a:rPr lang="en-US" sz="3600" b="1" dirty="0" err="1">
                <a:effectLst>
                  <a:outerShdw blurRad="38100" dist="38100" dir="2700000" algn="tl">
                    <a:srgbClr val="C0C0C0"/>
                  </a:outerShdw>
                </a:effectLst>
                <a:latin typeface="+mj-lt"/>
              </a:rPr>
              <a:t>Relevamiento</a:t>
            </a:r>
            <a:r>
              <a:rPr lang="en-US" sz="3600" b="1" dirty="0">
                <a:effectLst>
                  <a:outerShdw blurRad="38100" dist="38100" dir="2700000" algn="tl">
                    <a:srgbClr val="C0C0C0"/>
                  </a:outerShdw>
                </a:effectLst>
                <a:latin typeface="+mj-lt"/>
              </a:rPr>
              <a:t> </a:t>
            </a:r>
            <a:r>
              <a:rPr lang="en-US" sz="3600" b="1" dirty="0" err="1">
                <a:effectLst>
                  <a:outerShdw blurRad="38100" dist="38100" dir="2700000" algn="tl">
                    <a:srgbClr val="C0C0C0"/>
                  </a:outerShdw>
                </a:effectLst>
                <a:latin typeface="+mj-lt"/>
              </a:rPr>
              <a:t>edafológico</a:t>
            </a:r>
            <a:r>
              <a:rPr lang="en-US" sz="3600" b="1" dirty="0">
                <a:effectLst>
                  <a:outerShdw blurRad="38100" dist="38100" dir="2700000" algn="tl">
                    <a:srgbClr val="C0C0C0"/>
                  </a:outerShdw>
                </a:effectLst>
                <a:latin typeface="+mj-lt"/>
              </a:rPr>
              <a:t>, </a:t>
            </a:r>
            <a:r>
              <a:rPr lang="en-US" sz="3600" b="1" dirty="0" err="1">
                <a:effectLst>
                  <a:outerShdw blurRad="38100" dist="38100" dir="2700000" algn="tl">
                    <a:srgbClr val="C0C0C0"/>
                  </a:outerShdw>
                </a:effectLst>
                <a:latin typeface="+mj-lt"/>
              </a:rPr>
              <a:t>topográfico</a:t>
            </a:r>
            <a:r>
              <a:rPr lang="en-US" sz="3600" b="1" dirty="0">
                <a:effectLst>
                  <a:outerShdw blurRad="38100" dist="38100" dir="2700000" algn="tl">
                    <a:srgbClr val="C0C0C0"/>
                  </a:outerShdw>
                </a:effectLst>
                <a:latin typeface="+mj-lt"/>
              </a:rPr>
              <a:t> y </a:t>
            </a:r>
            <a:r>
              <a:rPr lang="en-US" sz="3600" b="1" dirty="0" err="1">
                <a:effectLst>
                  <a:outerShdw blurRad="38100" dist="38100" dir="2700000" algn="tl">
                    <a:srgbClr val="C0C0C0"/>
                  </a:outerShdw>
                </a:effectLst>
                <a:latin typeface="+mj-lt"/>
              </a:rPr>
              <a:t>climático</a:t>
            </a:r>
            <a:endParaRPr lang="en-US" sz="3600" b="1" dirty="0">
              <a:effectLst>
                <a:outerShdw blurRad="38100" dist="38100" dir="2700000" algn="tl">
                  <a:srgbClr val="C0C0C0"/>
                </a:outerShdw>
              </a:effectLst>
              <a:latin typeface="+mj-lt"/>
            </a:endParaRPr>
          </a:p>
          <a:p>
            <a:pPr>
              <a:defRPr/>
            </a:pPr>
            <a:endParaRPr lang="en-US" sz="2400" dirty="0">
              <a:effectLst>
                <a:outerShdw blurRad="38100" dist="38100" dir="2700000" algn="tl">
                  <a:srgbClr val="C0C0C0"/>
                </a:outerShdw>
              </a:effectLst>
            </a:endParaRPr>
          </a:p>
          <a:p>
            <a:pPr>
              <a:buFont typeface="Wingdings" pitchFamily="2" charset="2"/>
              <a:buChar char="Ø"/>
              <a:defRPr/>
            </a:pPr>
            <a:r>
              <a:rPr lang="en-US" sz="2400" dirty="0" err="1">
                <a:effectLst>
                  <a:outerShdw blurRad="38100" dist="38100" dir="2700000" algn="tl">
                    <a:srgbClr val="C0C0C0"/>
                  </a:outerShdw>
                </a:effectLst>
              </a:rPr>
              <a:t>Realización</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calicatas</a:t>
            </a:r>
            <a:r>
              <a:rPr lang="en-US" sz="2400" dirty="0">
                <a:effectLst>
                  <a:outerShdw blurRad="38100" dist="38100" dir="2700000" algn="tl">
                    <a:srgbClr val="C0C0C0"/>
                  </a:outerShdw>
                </a:effectLst>
              </a:rPr>
              <a:t> y </a:t>
            </a:r>
            <a:r>
              <a:rPr lang="en-US" sz="2400" dirty="0" err="1">
                <a:effectLst>
                  <a:outerShdw blurRad="38100" dist="38100" dir="2700000" algn="tl">
                    <a:srgbClr val="C0C0C0"/>
                  </a:outerShdw>
                </a:effectLst>
              </a:rPr>
              <a:t>chequeos</a:t>
            </a:r>
            <a:r>
              <a:rPr lang="en-US" sz="2400" dirty="0">
                <a:effectLst>
                  <a:outerShdw blurRad="38100" dist="38100" dir="2700000" algn="tl">
                    <a:srgbClr val="C0C0C0"/>
                  </a:outerShdw>
                </a:effectLst>
              </a:rPr>
              <a:t> (27 </a:t>
            </a:r>
            <a:r>
              <a:rPr lang="en-US" sz="2400" dirty="0" err="1">
                <a:effectLst>
                  <a:outerShdw blurRad="38100" dist="38100" dir="2700000" algn="tl">
                    <a:srgbClr val="C0C0C0"/>
                  </a:outerShdw>
                </a:effectLst>
              </a:rPr>
              <a:t>sitios</a:t>
            </a:r>
            <a:r>
              <a:rPr lang="en-US" sz="2400" dirty="0">
                <a:effectLst>
                  <a:outerShdw blurRad="38100" dist="38100" dir="2700000" algn="tl">
                    <a:srgbClr val="C0C0C0"/>
                  </a:outerShdw>
                </a:effectLst>
              </a:rPr>
              <a:t>) (</a:t>
            </a:r>
            <a:r>
              <a:rPr lang="es-AR" sz="2400" dirty="0" err="1">
                <a:effectLst>
                  <a:outerShdw blurRad="38100" dist="38100" dir="2700000" algn="tl">
                    <a:srgbClr val="C0C0C0"/>
                  </a:outerShdw>
                </a:effectLst>
              </a:rPr>
              <a:t>Etchevehere</a:t>
            </a:r>
            <a:r>
              <a:rPr lang="es-AR" sz="2400" dirty="0">
                <a:effectLst>
                  <a:outerShdw blurRad="38100" dist="38100" dir="2700000" algn="tl">
                    <a:srgbClr val="C0C0C0"/>
                  </a:outerShdw>
                </a:effectLst>
              </a:rPr>
              <a:t>, 1998)</a:t>
            </a:r>
            <a:r>
              <a:rPr lang="en-US" sz="2400" dirty="0">
                <a:effectLst>
                  <a:outerShdw blurRad="38100" dist="38100" dir="2700000" algn="tl">
                    <a:srgbClr val="C0C0C0"/>
                  </a:outerShdw>
                </a:effectLst>
              </a:rPr>
              <a:t>.</a:t>
            </a:r>
          </a:p>
          <a:p>
            <a:pPr>
              <a:buFont typeface="Wingdings" pitchFamily="2" charset="2"/>
              <a:buChar char="Ø"/>
              <a:defRPr/>
            </a:pP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Muestreo</a:t>
            </a:r>
            <a:r>
              <a:rPr lang="en-US" sz="2400" dirty="0">
                <a:effectLst>
                  <a:outerShdw blurRad="38100" dist="38100" dir="2700000" algn="tl">
                    <a:srgbClr val="C0C0C0"/>
                  </a:outerShdw>
                </a:effectLst>
              </a:rPr>
              <a:t> en </a:t>
            </a:r>
            <a:r>
              <a:rPr lang="en-US" sz="2400" dirty="0" err="1">
                <a:effectLst>
                  <a:outerShdw blurRad="38100" dist="38100" dir="2700000" algn="tl">
                    <a:srgbClr val="C0C0C0"/>
                  </a:outerShdw>
                </a:effectLst>
              </a:rPr>
              <a:t>lugares</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representativos</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cada</a:t>
            </a:r>
            <a:r>
              <a:rPr lang="en-US" sz="2400" dirty="0">
                <a:effectLst>
                  <a:outerShdw blurRad="38100" dist="38100" dir="2700000" algn="tl">
                    <a:srgbClr val="C0C0C0"/>
                  </a:outerShdw>
                </a:effectLst>
              </a:rPr>
              <a:t> sub-</a:t>
            </a:r>
            <a:r>
              <a:rPr lang="en-US" sz="2400" dirty="0" err="1">
                <a:effectLst>
                  <a:outerShdw blurRad="38100" dist="38100" dir="2700000" algn="tl">
                    <a:srgbClr val="C0C0C0"/>
                  </a:outerShdw>
                </a:effectLst>
              </a:rPr>
              <a:t>ambiente</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época</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húmeda</a:t>
            </a:r>
            <a:r>
              <a:rPr lang="en-US" sz="2400" dirty="0">
                <a:effectLst>
                  <a:outerShdw blurRad="38100" dist="38100" dir="2700000" algn="tl">
                    <a:srgbClr val="C0C0C0"/>
                  </a:outerShdw>
                </a:effectLst>
              </a:rPr>
              <a:t> y </a:t>
            </a:r>
            <a:r>
              <a:rPr lang="en-US" sz="2400" dirty="0" err="1">
                <a:effectLst>
                  <a:outerShdw blurRad="38100" dist="38100" dir="2700000" algn="tl">
                    <a:srgbClr val="C0C0C0"/>
                  </a:outerShdw>
                </a:effectLst>
              </a:rPr>
              <a:t>seca</a:t>
            </a:r>
            <a:r>
              <a:rPr lang="en-US" sz="2400" dirty="0">
                <a:effectLst>
                  <a:outerShdw blurRad="38100" dist="38100" dir="2700000" algn="tl">
                    <a:srgbClr val="C0C0C0"/>
                  </a:outerShdw>
                </a:effectLst>
              </a:rPr>
              <a:t>).</a:t>
            </a:r>
          </a:p>
          <a:p>
            <a:pPr>
              <a:buFont typeface="Wingdings" pitchFamily="2" charset="2"/>
              <a:buChar char="Ø"/>
              <a:defRPr/>
            </a:pP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Medición</a:t>
            </a:r>
            <a:r>
              <a:rPr lang="en-US" sz="2400" dirty="0">
                <a:effectLst>
                  <a:outerShdw blurRad="38100" dist="38100" dir="2700000" algn="tl">
                    <a:srgbClr val="C0C0C0"/>
                  </a:outerShdw>
                </a:effectLst>
              </a:rPr>
              <a:t> del </a:t>
            </a:r>
            <a:r>
              <a:rPr lang="en-US" sz="2400" dirty="0" err="1">
                <a:effectLst>
                  <a:outerShdw blurRad="38100" dist="38100" dir="2700000" algn="tl">
                    <a:srgbClr val="C0C0C0"/>
                  </a:outerShdw>
                </a:effectLst>
              </a:rPr>
              <a:t>espesor</a:t>
            </a:r>
            <a:r>
              <a:rPr lang="en-US" sz="2400" dirty="0">
                <a:effectLst>
                  <a:outerShdw blurRad="38100" dist="38100" dir="2700000" algn="tl">
                    <a:srgbClr val="C0C0C0"/>
                  </a:outerShdw>
                </a:effectLst>
              </a:rPr>
              <a:t> del </a:t>
            </a:r>
            <a:r>
              <a:rPr lang="en-US" sz="2400" dirty="0" err="1">
                <a:effectLst>
                  <a:outerShdw blurRad="38100" dist="38100" dir="2700000" algn="tl">
                    <a:srgbClr val="C0C0C0"/>
                  </a:outerShdw>
                </a:effectLst>
              </a:rPr>
              <a:t>horizonte</a:t>
            </a:r>
            <a:r>
              <a:rPr lang="en-US" sz="2400" dirty="0">
                <a:effectLst>
                  <a:outerShdw blurRad="38100" dist="38100" dir="2700000" algn="tl">
                    <a:srgbClr val="C0C0C0"/>
                  </a:outerShdw>
                </a:effectLst>
              </a:rPr>
              <a:t> superficial </a:t>
            </a:r>
            <a:r>
              <a:rPr lang="en-US" sz="2400" dirty="0" err="1">
                <a:effectLst>
                  <a:outerShdw blurRad="38100" dist="38100" dir="2700000" algn="tl">
                    <a:srgbClr val="C0C0C0"/>
                  </a:outerShdw>
                </a:effectLst>
              </a:rPr>
              <a:t>arenoso</a:t>
            </a:r>
            <a:r>
              <a:rPr lang="en-US" sz="2400" dirty="0">
                <a:effectLst>
                  <a:outerShdw blurRad="38100" dist="38100" dir="2700000" algn="tl">
                    <a:srgbClr val="C0C0C0"/>
                  </a:outerShdw>
                </a:effectLst>
              </a:rPr>
              <a:t>.</a:t>
            </a:r>
          </a:p>
          <a:p>
            <a:pPr>
              <a:buFont typeface="Wingdings" pitchFamily="2" charset="2"/>
              <a:buChar char="Ø"/>
              <a:defRPr/>
            </a:pP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Análisis</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químico</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muestras</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suelo</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conductividad</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eléctrica</a:t>
            </a:r>
            <a:r>
              <a:rPr lang="en-US" sz="2400" dirty="0">
                <a:effectLst>
                  <a:outerShdw blurRad="38100" dist="38100" dir="2700000" algn="tl">
                    <a:srgbClr val="C0C0C0"/>
                  </a:outerShdw>
                </a:effectLst>
              </a:rPr>
              <a:t> </a:t>
            </a:r>
            <a:r>
              <a:rPr lang="en-US" sz="2400" dirty="0" smtClean="0">
                <a:effectLst>
                  <a:outerShdw blurRad="38100" dist="38100" dir="2700000" algn="tl">
                    <a:srgbClr val="C0C0C0"/>
                  </a:outerShdw>
                </a:effectLst>
              </a:rPr>
              <a:t>del </a:t>
            </a:r>
            <a:r>
              <a:rPr lang="en-US" sz="2400" dirty="0" err="1">
                <a:effectLst>
                  <a:outerShdw blurRad="38100" dist="38100" dir="2700000" algn="tl">
                    <a:srgbClr val="C0C0C0"/>
                  </a:outerShdw>
                </a:effectLst>
              </a:rPr>
              <a:t>sobrenadante</a:t>
            </a:r>
            <a:r>
              <a:rPr lang="en-US" sz="2400" dirty="0">
                <a:effectLst>
                  <a:outerShdw blurRad="38100" dist="38100" dir="2700000" algn="tl">
                    <a:srgbClr val="C0C0C0"/>
                  </a:outerShdw>
                </a:effectLst>
              </a:rPr>
              <a:t> de la </a:t>
            </a:r>
            <a:r>
              <a:rPr lang="en-US" sz="2400" dirty="0" err="1">
                <a:effectLst>
                  <a:outerShdw blurRad="38100" dist="38100" dir="2700000" algn="tl">
                    <a:srgbClr val="C0C0C0"/>
                  </a:outerShdw>
                </a:effectLst>
              </a:rPr>
              <a:t>preparación</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suelo-agua</a:t>
            </a:r>
            <a:r>
              <a:rPr lang="en-US" sz="2400" dirty="0">
                <a:effectLst>
                  <a:outerShdw blurRad="38100" dist="38100" dir="2700000" algn="tl">
                    <a:srgbClr val="C0C0C0"/>
                  </a:outerShdw>
                </a:effectLst>
              </a:rPr>
              <a:t> (1:1) (Richards, </a:t>
            </a:r>
            <a:r>
              <a:rPr lang="en-US" sz="2400" dirty="0" smtClean="0">
                <a:effectLst>
                  <a:outerShdw blurRad="38100" dist="38100" dir="2700000" algn="tl">
                    <a:srgbClr val="C0C0C0"/>
                  </a:outerShdw>
                </a:effectLst>
              </a:rPr>
              <a:t>1973).</a:t>
            </a:r>
            <a:endParaRPr lang="en-US" sz="2400" dirty="0">
              <a:effectLst>
                <a:outerShdw blurRad="38100" dist="38100" dir="2700000" algn="tl">
                  <a:srgbClr val="C0C0C0"/>
                </a:outerShdw>
              </a:effectLst>
            </a:endParaRPr>
          </a:p>
        </p:txBody>
      </p:sp>
      <p:sp>
        <p:nvSpPr>
          <p:cNvPr id="24579"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AR"/>
          </a:p>
        </p:txBody>
      </p:sp>
      <p:sp>
        <p:nvSpPr>
          <p:cNvPr id="24580" name="Rectangle 18"/>
          <p:cNvSpPr>
            <a:spLocks noChangeArrowheads="1"/>
          </p:cNvSpPr>
          <p:nvPr/>
        </p:nvSpPr>
        <p:spPr bwMode="auto">
          <a:xfrm>
            <a:off x="0" y="428625"/>
            <a:ext cx="9144000" cy="0"/>
          </a:xfrm>
          <a:prstGeom prst="rect">
            <a:avLst/>
          </a:prstGeom>
          <a:noFill/>
          <a:ln w="9525">
            <a:noFill/>
            <a:miter lim="800000"/>
            <a:headEnd/>
            <a:tailEnd/>
          </a:ln>
        </p:spPr>
        <p:txBody>
          <a:bodyPr wrap="none" anchor="ctr">
            <a:spAutoFit/>
          </a:bodyPr>
          <a:lstStyle/>
          <a:p>
            <a:r>
              <a:rPr lang="es-AR" sz="900"/>
              <a:t> </a:t>
            </a:r>
            <a:endParaRPr lang="es-A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4487863"/>
            <a:ext cx="9144000" cy="830997"/>
          </a:xfrm>
          <a:prstGeom prst="rect">
            <a:avLst/>
          </a:prstGeom>
        </p:spPr>
        <p:txBody>
          <a:bodyPr>
            <a:spAutoFit/>
          </a:bodyPr>
          <a:lstStyle/>
          <a:p>
            <a:pPr>
              <a:spcBef>
                <a:spcPct val="50000"/>
              </a:spcBef>
              <a:buFont typeface="Wingdings" pitchFamily="2" charset="2"/>
              <a:buChar char="Ø"/>
              <a:defRPr/>
            </a:pPr>
            <a:r>
              <a:rPr lang="es-AR" dirty="0">
                <a:effectLst>
                  <a:outerShdw blurRad="38100" dist="38100" dir="2700000" algn="tl">
                    <a:srgbClr val="C0C0C0"/>
                  </a:outerShdw>
                </a:effectLst>
              </a:rPr>
              <a:t> </a:t>
            </a:r>
            <a:r>
              <a:rPr lang="es-AR" sz="2400" dirty="0">
                <a:effectLst>
                  <a:outerShdw blurRad="38100" dist="38100" dir="2700000" algn="tl">
                    <a:srgbClr val="C0C0C0"/>
                  </a:outerShdw>
                </a:effectLst>
              </a:rPr>
              <a:t>Determinación de los coeficientes de </a:t>
            </a:r>
            <a:r>
              <a:rPr lang="es-AR" sz="2400" dirty="0" err="1" smtClean="0">
                <a:effectLst>
                  <a:outerShdw blurRad="38100" dist="38100" dir="2700000" algn="tl">
                    <a:srgbClr val="C0C0C0"/>
                  </a:outerShdw>
                </a:effectLst>
              </a:rPr>
              <a:t>Lyapunov</a:t>
            </a:r>
            <a:r>
              <a:rPr lang="es-AR" sz="2400" dirty="0" smtClean="0">
                <a:effectLst>
                  <a:outerShdw blurRad="38100" dist="38100" dir="2700000" algn="tl">
                    <a:srgbClr val="C0C0C0"/>
                  </a:outerShdw>
                </a:effectLst>
              </a:rPr>
              <a:t> (</a:t>
            </a:r>
            <a:r>
              <a:rPr lang="es-AR" sz="2400" dirty="0" err="1" smtClean="0">
                <a:effectLst>
                  <a:outerShdw blurRad="38100" dist="38100" dir="2700000" algn="tl">
                    <a:srgbClr val="C0C0C0"/>
                  </a:outerShdw>
                </a:effectLst>
              </a:rPr>
              <a:t>Jorgensen</a:t>
            </a:r>
            <a:r>
              <a:rPr lang="es-AR" sz="2400" dirty="0" smtClean="0">
                <a:effectLst>
                  <a:outerShdw blurRad="38100" dist="38100" dir="2700000" algn="tl">
                    <a:srgbClr val="C0C0C0"/>
                  </a:outerShdw>
                </a:effectLst>
              </a:rPr>
              <a:t> y </a:t>
            </a:r>
            <a:r>
              <a:rPr lang="es-AR" sz="2400" dirty="0" err="1" smtClean="0">
                <a:effectLst>
                  <a:outerShdw blurRad="38100" dist="38100" dir="2700000" algn="tl">
                    <a:srgbClr val="C0C0C0"/>
                  </a:outerShdw>
                </a:effectLst>
              </a:rPr>
              <a:t>Svirezhev</a:t>
            </a:r>
            <a:r>
              <a:rPr lang="es-AR" sz="2400" dirty="0" smtClean="0">
                <a:effectLst>
                  <a:outerShdw blurRad="38100" dist="38100" dir="2700000" algn="tl">
                    <a:srgbClr val="C0C0C0"/>
                  </a:outerShdw>
                </a:effectLst>
              </a:rPr>
              <a:t>, </a:t>
            </a:r>
            <a:r>
              <a:rPr lang="es-AR" sz="2400" dirty="0" smtClean="0">
                <a:effectLst>
                  <a:outerShdw blurRad="38100" dist="38100" dir="2700000" algn="tl">
                    <a:srgbClr val="C0C0C0"/>
                  </a:outerShdw>
                </a:effectLst>
              </a:rPr>
              <a:t>2004):</a:t>
            </a:r>
            <a:endParaRPr lang="es-AR" sz="2400" dirty="0">
              <a:effectLst>
                <a:outerShdw blurRad="38100" dist="38100" dir="2700000" algn="tl">
                  <a:srgbClr val="C0C0C0"/>
                </a:outerShdw>
              </a:effectLst>
            </a:endParaRPr>
          </a:p>
        </p:txBody>
      </p:sp>
      <p:sp>
        <p:nvSpPr>
          <p:cNvPr id="307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AR"/>
          </a:p>
        </p:txBody>
      </p:sp>
      <p:graphicFrame>
        <p:nvGraphicFramePr>
          <p:cNvPr id="3074" name="Object 1"/>
          <p:cNvGraphicFramePr>
            <a:graphicFrameLocks noChangeAspect="1"/>
          </p:cNvGraphicFramePr>
          <p:nvPr/>
        </p:nvGraphicFramePr>
        <p:xfrm>
          <a:off x="2627313" y="5229820"/>
          <a:ext cx="2932112" cy="1079500"/>
        </p:xfrm>
        <a:graphic>
          <a:graphicData uri="http://schemas.openxmlformats.org/presentationml/2006/ole">
            <p:oleObj spid="_x0000_s3074" name="Ecuación" r:id="rId3" imgW="1447172" imgH="533169" progId="Equation.3">
              <p:embed/>
            </p:oleObj>
          </a:graphicData>
        </a:graphic>
      </p:graphicFrame>
      <p:sp>
        <p:nvSpPr>
          <p:cNvPr id="6" name="Text Box 12"/>
          <p:cNvSpPr txBox="1">
            <a:spLocks noChangeArrowheads="1"/>
          </p:cNvSpPr>
          <p:nvPr/>
        </p:nvSpPr>
        <p:spPr bwMode="auto">
          <a:xfrm>
            <a:off x="0" y="300038"/>
            <a:ext cx="9144000" cy="3508653"/>
          </a:xfrm>
          <a:prstGeom prst="rect">
            <a:avLst/>
          </a:prstGeom>
          <a:noFill/>
          <a:ln w="9525">
            <a:noFill/>
            <a:miter lim="800000"/>
            <a:headEnd/>
            <a:tailEnd/>
          </a:ln>
          <a:effectLst/>
        </p:spPr>
        <p:txBody>
          <a:bodyPr>
            <a:spAutoFit/>
          </a:bodyPr>
          <a:lstStyle/>
          <a:p>
            <a:pPr>
              <a:spcBef>
                <a:spcPct val="50000"/>
              </a:spcBef>
              <a:defRPr/>
            </a:pPr>
            <a:r>
              <a:rPr lang="es-ES_tradnl" sz="3600" b="1" dirty="0">
                <a:effectLst>
                  <a:outerShdw blurRad="38100" dist="38100" dir="2700000" algn="tl">
                    <a:srgbClr val="C0C0C0"/>
                  </a:outerShdw>
                </a:effectLst>
                <a:latin typeface="+mj-lt"/>
              </a:rPr>
              <a:t>Análisis de la información</a:t>
            </a:r>
          </a:p>
          <a:p>
            <a:pPr>
              <a:spcBef>
                <a:spcPts val="0"/>
              </a:spcBef>
              <a:defRPr/>
            </a:pPr>
            <a:r>
              <a:rPr lang="es-ES_tradnl" sz="2400" dirty="0">
                <a:effectLst>
                  <a:outerShdw blurRad="38100" dist="38100" dir="2700000" algn="tl">
                    <a:srgbClr val="C0C0C0"/>
                  </a:outerShdw>
                </a:effectLst>
              </a:rPr>
              <a:t> </a:t>
            </a:r>
          </a:p>
          <a:p>
            <a:pPr>
              <a:spcBef>
                <a:spcPts val="0"/>
              </a:spcBef>
              <a:buFont typeface="Wingdings" pitchFamily="2" charset="2"/>
              <a:buChar char="Ø"/>
              <a:defRPr/>
            </a:pPr>
            <a:r>
              <a:rPr lang="es-ES_tradnl" sz="2400" dirty="0">
                <a:effectLst>
                  <a:outerShdw blurRad="38100" dist="38100" dir="2700000" algn="tl">
                    <a:srgbClr val="C0C0C0"/>
                  </a:outerShdw>
                </a:effectLst>
              </a:rPr>
              <a:t> Correlación de variables por medio de regresiones lineales, no lineales (p&lt;0,05), ANAVA (LSD Fisher p&lt;0,05), Análisis de Varianza no Paramétrica (p&lt;0,05) y análisis </a:t>
            </a:r>
            <a:r>
              <a:rPr lang="es-ES_tradnl" sz="2400" dirty="0" err="1" smtClean="0">
                <a:effectLst>
                  <a:outerShdw blurRad="38100" dist="38100" dir="2700000" algn="tl">
                    <a:srgbClr val="C0C0C0"/>
                  </a:outerShdw>
                </a:effectLst>
              </a:rPr>
              <a:t>multivariado</a:t>
            </a:r>
            <a:endParaRPr lang="es-ES_tradnl" sz="2400" dirty="0" smtClean="0">
              <a:effectLst>
                <a:outerShdw blurRad="38100" dist="38100" dir="2700000" algn="tl">
                  <a:srgbClr val="C0C0C0"/>
                </a:outerShdw>
              </a:effectLst>
            </a:endParaRPr>
          </a:p>
          <a:p>
            <a:pPr>
              <a:spcBef>
                <a:spcPts val="0"/>
              </a:spcBef>
              <a:buFont typeface="Wingdings" pitchFamily="2" charset="2"/>
              <a:buChar char="Ø"/>
              <a:defRPr/>
            </a:pPr>
            <a:r>
              <a:rPr lang="en-US" sz="2400" dirty="0" smtClean="0">
                <a:effectLst>
                  <a:outerShdw blurRad="38100" dist="38100" dir="2700000" algn="tl">
                    <a:srgbClr val="C0C0C0"/>
                  </a:outerShdw>
                </a:effectLst>
              </a:rPr>
              <a:t> </a:t>
            </a:r>
            <a:r>
              <a:rPr lang="en-US" sz="2400" dirty="0" err="1" smtClean="0">
                <a:effectLst>
                  <a:outerShdw blurRad="38100" dist="38100" dir="2700000" algn="tl">
                    <a:srgbClr val="C0C0C0"/>
                  </a:outerShdw>
                </a:effectLst>
              </a:rPr>
              <a:t>Suavizado</a:t>
            </a:r>
            <a:r>
              <a:rPr lang="en-US" sz="2400" dirty="0" smtClean="0">
                <a:effectLst>
                  <a:outerShdw blurRad="38100" dist="38100" dir="2700000" algn="tl">
                    <a:srgbClr val="C0C0C0"/>
                  </a:outerShdw>
                </a:effectLst>
              </a:rPr>
              <a:t> </a:t>
            </a:r>
            <a:r>
              <a:rPr lang="en-US" sz="2400" dirty="0">
                <a:effectLst>
                  <a:outerShdw blurRad="38100" dist="38100" dir="2700000" algn="tl">
                    <a:srgbClr val="C0C0C0"/>
                  </a:outerShdw>
                </a:effectLst>
              </a:rPr>
              <a:t>de </a:t>
            </a:r>
            <a:r>
              <a:rPr lang="en-US" sz="2400" dirty="0" err="1">
                <a:effectLst>
                  <a:outerShdw blurRad="38100" dist="38100" dir="2700000" algn="tl">
                    <a:srgbClr val="C0C0C0"/>
                  </a:outerShdw>
                </a:effectLst>
              </a:rPr>
              <a:t>una</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regresión</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localmente</a:t>
            </a:r>
            <a:r>
              <a:rPr lang="en-US" sz="2400" dirty="0">
                <a:effectLst>
                  <a:outerShdw blurRad="38100" dist="38100" dir="2700000" algn="tl">
                    <a:srgbClr val="C0C0C0"/>
                  </a:outerShdw>
                </a:effectLst>
              </a:rPr>
              <a:t> </a:t>
            </a:r>
            <a:r>
              <a:rPr lang="en-US" sz="2400" dirty="0" err="1" smtClean="0">
                <a:effectLst>
                  <a:outerShdw blurRad="38100" dist="38100" dir="2700000" algn="tl">
                    <a:srgbClr val="C0C0C0"/>
                  </a:outerShdw>
                </a:effectLst>
              </a:rPr>
              <a:t>ponderada</a:t>
            </a:r>
            <a:endParaRPr lang="en-US" sz="2400" b="1" dirty="0">
              <a:effectLst>
                <a:outerShdw blurRad="38100" dist="38100" dir="2700000" algn="tl">
                  <a:srgbClr val="C0C0C0"/>
                </a:outerShdw>
              </a:effectLst>
            </a:endParaRPr>
          </a:p>
          <a:p>
            <a:pPr>
              <a:spcBef>
                <a:spcPts val="0"/>
              </a:spcBef>
              <a:buFont typeface="Wingdings" pitchFamily="2" charset="2"/>
              <a:buChar char="Ø"/>
              <a:defRPr/>
            </a:pPr>
            <a:r>
              <a:rPr lang="en-US" sz="2400" b="1" dirty="0">
                <a:effectLst>
                  <a:outerShdw blurRad="38100" dist="38100" dir="2700000" algn="tl">
                    <a:srgbClr val="C0C0C0"/>
                  </a:outerShdw>
                </a:effectLst>
              </a:rPr>
              <a:t> </a:t>
            </a:r>
            <a:r>
              <a:rPr lang="en-US" sz="2400" dirty="0" err="1">
                <a:effectLst>
                  <a:outerShdw blurRad="38100" dist="38100" dir="2700000" algn="tl">
                    <a:srgbClr val="C0C0C0"/>
                  </a:outerShdw>
                </a:effectLst>
              </a:rPr>
              <a:t>Determinación</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especies</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indicadoras</a:t>
            </a:r>
            <a:r>
              <a:rPr lang="en-US" sz="2400" dirty="0">
                <a:effectLst>
                  <a:outerShdw blurRad="38100" dist="38100" dir="2700000" algn="tl">
                    <a:srgbClr val="C0C0C0"/>
                  </a:outerShdw>
                </a:effectLst>
              </a:rPr>
              <a:t> e </a:t>
            </a:r>
            <a:r>
              <a:rPr lang="en-US" sz="2400" dirty="0" err="1">
                <a:effectLst>
                  <a:outerShdw blurRad="38100" dist="38100" dir="2700000" algn="tl">
                    <a:srgbClr val="C0C0C0"/>
                  </a:outerShdw>
                </a:effectLst>
              </a:rPr>
              <a:t>índices</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edáficos</a:t>
            </a:r>
            <a:endParaRPr lang="en-US" sz="2400" dirty="0">
              <a:effectLst>
                <a:outerShdw blurRad="38100" dist="38100" dir="2700000" algn="tl">
                  <a:srgbClr val="C0C0C0"/>
                </a:outerShdw>
              </a:effectLst>
            </a:endParaRPr>
          </a:p>
          <a:p>
            <a:pPr>
              <a:spcBef>
                <a:spcPts val="0"/>
              </a:spcBef>
              <a:buFont typeface="Wingdings" pitchFamily="2" charset="2"/>
              <a:buChar char="Ø"/>
              <a:defRPr/>
            </a:pP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Cálculo</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índice</a:t>
            </a:r>
            <a:r>
              <a:rPr lang="en-US" sz="2400" dirty="0">
                <a:effectLst>
                  <a:outerShdw blurRad="38100" dist="38100" dir="2700000" algn="tl">
                    <a:srgbClr val="C0C0C0"/>
                  </a:outerShdw>
                </a:effectLst>
              </a:rPr>
              <a:t> de </a:t>
            </a:r>
            <a:r>
              <a:rPr lang="en-US" sz="2400" dirty="0" err="1">
                <a:effectLst>
                  <a:outerShdw blurRad="38100" dist="38100" dir="2700000" algn="tl">
                    <a:srgbClr val="C0C0C0"/>
                  </a:outerShdw>
                </a:effectLst>
              </a:rPr>
              <a:t>Biodiversidad</a:t>
            </a:r>
            <a:r>
              <a:rPr lang="en-US" sz="2400" dirty="0">
                <a:effectLst>
                  <a:outerShdw blurRad="38100" dist="38100" dir="2700000" algn="tl">
                    <a:srgbClr val="C0C0C0"/>
                  </a:outerShdw>
                </a:effectLst>
              </a:rPr>
              <a:t> de Shannon </a:t>
            </a:r>
            <a:r>
              <a:rPr lang="en-US" sz="2400" dirty="0" smtClean="0">
                <a:effectLst>
                  <a:outerShdw blurRad="38100" dist="38100" dir="2700000" algn="tl">
                    <a:srgbClr val="C0C0C0"/>
                  </a:outerShdw>
                </a:effectLst>
              </a:rPr>
              <a:t>Weaver:</a:t>
            </a:r>
            <a:endParaRPr lang="en-US" sz="2400" dirty="0">
              <a:effectLst>
                <a:outerShdw blurRad="38100" dist="38100" dir="2700000" algn="tl">
                  <a:srgbClr val="C0C0C0"/>
                </a:outerShdw>
              </a:effectLst>
            </a:endParaRPr>
          </a:p>
          <a:p>
            <a:pPr>
              <a:spcBef>
                <a:spcPts val="0"/>
              </a:spcBef>
              <a:buFont typeface="Wingdings" pitchFamily="2" charset="2"/>
              <a:buChar char="Ø"/>
              <a:defRPr/>
            </a:pPr>
            <a:endParaRPr lang="es-ES" dirty="0">
              <a:effectLst>
                <a:outerShdw blurRad="38100" dist="38100" dir="2700000" algn="tl">
                  <a:srgbClr val="C0C0C0"/>
                </a:outerShdw>
              </a:effectLst>
            </a:endParaRPr>
          </a:p>
        </p:txBody>
      </p:sp>
      <p:graphicFrame>
        <p:nvGraphicFramePr>
          <p:cNvPr id="3075" name="Object 3"/>
          <p:cNvGraphicFramePr>
            <a:graphicFrameLocks noChangeAspect="1"/>
          </p:cNvGraphicFramePr>
          <p:nvPr/>
        </p:nvGraphicFramePr>
        <p:xfrm>
          <a:off x="971550" y="3527475"/>
          <a:ext cx="2262188" cy="909637"/>
        </p:xfrm>
        <a:graphic>
          <a:graphicData uri="http://schemas.openxmlformats.org/presentationml/2006/ole">
            <p:oleObj spid="_x0000_s3075" name="Ecuación" r:id="rId4" imgW="1066800" imgH="431800" progId="Equation.3">
              <p:embed/>
            </p:oleObj>
          </a:graphicData>
        </a:graphic>
      </p:graphicFrame>
      <p:graphicFrame>
        <p:nvGraphicFramePr>
          <p:cNvPr id="3076" name="Object 4"/>
          <p:cNvGraphicFramePr>
            <a:graphicFrameLocks noChangeAspect="1"/>
          </p:cNvGraphicFramePr>
          <p:nvPr/>
        </p:nvGraphicFramePr>
        <p:xfrm>
          <a:off x="4564063" y="3532237"/>
          <a:ext cx="2068512" cy="904875"/>
        </p:xfrm>
        <a:graphic>
          <a:graphicData uri="http://schemas.openxmlformats.org/presentationml/2006/ole">
            <p:oleObj spid="_x0000_s3076" name="Ecuación" r:id="rId5" imgW="977900" imgH="431800" progId="Equation.3">
              <p:embed/>
            </p:oleObj>
          </a:graphicData>
        </a:graphic>
      </p:graphicFrame>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55875" y="836613"/>
            <a:ext cx="6769100" cy="1069975"/>
          </a:xfrm>
        </p:spPr>
        <p:txBody>
          <a:bodyPr>
            <a:normAutofit/>
          </a:bodyPr>
          <a:lstStyle/>
          <a:p>
            <a:pPr algn="ctr" eaLnBrk="1" fontAlgn="auto" hangingPunct="1">
              <a:spcAft>
                <a:spcPts val="0"/>
              </a:spcAft>
              <a:defRPr/>
            </a:pPr>
            <a:r>
              <a:rPr lang="es-AR" sz="4400" b="1" dirty="0" smtClean="0">
                <a:effectLst>
                  <a:outerShdw blurRad="38100" dist="38100" dir="2700000" algn="tl">
                    <a:srgbClr val="C0C0C0"/>
                  </a:outerShdw>
                </a:effectLst>
              </a:rPr>
              <a:t>Resultados y discusión</a:t>
            </a:r>
            <a:endParaRPr lang="es-ES" sz="4400" dirty="0" smtClean="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4 Imagen" descr="mosaico.tif"/>
          <p:cNvPicPr>
            <a:picLocks noChangeAspect="1"/>
          </p:cNvPicPr>
          <p:nvPr/>
        </p:nvPicPr>
        <p:blipFill>
          <a:blip r:embed="rId2" cstate="print"/>
          <a:srcRect/>
          <a:stretch>
            <a:fillRect/>
          </a:stretch>
        </p:blipFill>
        <p:spPr bwMode="auto">
          <a:xfrm>
            <a:off x="-36513" y="-26988"/>
            <a:ext cx="6627813" cy="6858001"/>
          </a:xfrm>
          <a:prstGeom prst="rect">
            <a:avLst/>
          </a:prstGeom>
          <a:noFill/>
          <a:ln w="9525">
            <a:noFill/>
            <a:miter lim="800000"/>
            <a:headEnd/>
            <a:tailEnd/>
          </a:ln>
        </p:spPr>
      </p:pic>
      <p:pic>
        <p:nvPicPr>
          <p:cNvPr id="27651" name="Picture 2" descr="Figura 1"/>
          <p:cNvPicPr>
            <a:picLocks noChangeAspect="1" noChangeArrowheads="1"/>
          </p:cNvPicPr>
          <p:nvPr/>
        </p:nvPicPr>
        <p:blipFill>
          <a:blip r:embed="rId3" cstate="print"/>
          <a:srcRect l="9845" t="62419" r="85835" b="3911"/>
          <a:stretch>
            <a:fillRect/>
          </a:stretch>
        </p:blipFill>
        <p:spPr bwMode="auto">
          <a:xfrm>
            <a:off x="6011863" y="4221163"/>
            <a:ext cx="576262" cy="2663825"/>
          </a:xfrm>
          <a:prstGeom prst="rect">
            <a:avLst/>
          </a:prstGeom>
          <a:noFill/>
          <a:ln w="9525">
            <a:noFill/>
            <a:miter lim="800000"/>
            <a:headEnd/>
            <a:tailEnd/>
          </a:ln>
        </p:spPr>
      </p:pic>
      <p:sp>
        <p:nvSpPr>
          <p:cNvPr id="4" name="3 CuadroTexto">
            <a:hlinkClick r:id="rId4" action="ppaction://hlinkfile"/>
          </p:cNvPr>
          <p:cNvSpPr txBox="1">
            <a:spLocks noChangeArrowheads="1"/>
          </p:cNvSpPr>
          <p:nvPr/>
        </p:nvSpPr>
        <p:spPr bwMode="auto">
          <a:xfrm>
            <a:off x="6626225" y="4292600"/>
            <a:ext cx="825500" cy="369888"/>
          </a:xfrm>
          <a:prstGeom prst="rect">
            <a:avLst/>
          </a:prstGeom>
          <a:noFill/>
          <a:ln w="9525">
            <a:noFill/>
            <a:miter lim="800000"/>
            <a:headEnd/>
            <a:tailEnd/>
          </a:ln>
        </p:spPr>
        <p:txBody>
          <a:bodyPr wrap="none">
            <a:spAutoFit/>
          </a:bodyPr>
          <a:lstStyle/>
          <a:p>
            <a:r>
              <a:rPr lang="es-AR"/>
              <a:t>Salina</a:t>
            </a:r>
          </a:p>
        </p:txBody>
      </p:sp>
      <p:sp>
        <p:nvSpPr>
          <p:cNvPr id="5" name="4 CuadroTexto">
            <a:hlinkClick r:id="rId5" action="ppaction://hlinkfile"/>
          </p:cNvPr>
          <p:cNvSpPr txBox="1">
            <a:spLocks noChangeArrowheads="1"/>
          </p:cNvSpPr>
          <p:nvPr/>
        </p:nvSpPr>
        <p:spPr bwMode="auto">
          <a:xfrm>
            <a:off x="6621463" y="4868863"/>
            <a:ext cx="1838325" cy="369887"/>
          </a:xfrm>
          <a:prstGeom prst="rect">
            <a:avLst/>
          </a:prstGeom>
          <a:noFill/>
          <a:ln w="9525">
            <a:noFill/>
            <a:miter lim="800000"/>
            <a:headEnd/>
            <a:tailEnd/>
          </a:ln>
        </p:spPr>
        <p:txBody>
          <a:bodyPr wrap="none">
            <a:spAutoFit/>
          </a:bodyPr>
          <a:lstStyle/>
          <a:p>
            <a:r>
              <a:rPr lang="es-AR"/>
              <a:t>Salina vegetada</a:t>
            </a:r>
          </a:p>
        </p:txBody>
      </p:sp>
      <p:sp>
        <p:nvSpPr>
          <p:cNvPr id="6" name="5 CuadroTexto">
            <a:hlinkClick r:id="rId6" action="ppaction://hlinkfile"/>
          </p:cNvPr>
          <p:cNvSpPr txBox="1">
            <a:spLocks noChangeArrowheads="1"/>
          </p:cNvSpPr>
          <p:nvPr/>
        </p:nvSpPr>
        <p:spPr bwMode="auto">
          <a:xfrm>
            <a:off x="6646863" y="5373688"/>
            <a:ext cx="1812925" cy="368300"/>
          </a:xfrm>
          <a:prstGeom prst="rect">
            <a:avLst/>
          </a:prstGeom>
          <a:noFill/>
          <a:ln w="9525">
            <a:noFill/>
            <a:miter lim="800000"/>
            <a:headEnd/>
            <a:tailEnd/>
          </a:ln>
        </p:spPr>
        <p:txBody>
          <a:bodyPr wrap="none">
            <a:spAutoFit/>
          </a:bodyPr>
          <a:lstStyle/>
          <a:p>
            <a:r>
              <a:rPr lang="es-AR"/>
              <a:t>Llano inundable</a:t>
            </a:r>
          </a:p>
        </p:txBody>
      </p:sp>
      <p:sp>
        <p:nvSpPr>
          <p:cNvPr id="7" name="6 CuadroTexto">
            <a:hlinkClick r:id="rId7" action="ppaction://hlinkfile"/>
          </p:cNvPr>
          <p:cNvSpPr txBox="1">
            <a:spLocks noChangeArrowheads="1"/>
          </p:cNvSpPr>
          <p:nvPr/>
        </p:nvSpPr>
        <p:spPr bwMode="auto">
          <a:xfrm>
            <a:off x="6659563" y="5876925"/>
            <a:ext cx="993775" cy="369888"/>
          </a:xfrm>
          <a:prstGeom prst="rect">
            <a:avLst/>
          </a:prstGeom>
          <a:noFill/>
          <a:ln w="9525">
            <a:noFill/>
            <a:miter lim="800000"/>
            <a:headEnd/>
            <a:tailEnd/>
          </a:ln>
        </p:spPr>
        <p:txBody>
          <a:bodyPr wrap="none">
            <a:spAutoFit/>
          </a:bodyPr>
          <a:lstStyle/>
          <a:p>
            <a:r>
              <a:rPr lang="es-AR"/>
              <a:t>Dunas -</a:t>
            </a:r>
          </a:p>
        </p:txBody>
      </p:sp>
      <p:sp>
        <p:nvSpPr>
          <p:cNvPr id="8" name="7 CuadroTexto">
            <a:hlinkClick r:id="rId8" action="ppaction://hlinkfile"/>
          </p:cNvPr>
          <p:cNvSpPr txBox="1">
            <a:spLocks noChangeArrowheads="1"/>
          </p:cNvSpPr>
          <p:nvPr/>
        </p:nvSpPr>
        <p:spPr bwMode="auto">
          <a:xfrm>
            <a:off x="6659563" y="6381750"/>
            <a:ext cx="2289175" cy="368300"/>
          </a:xfrm>
          <a:prstGeom prst="rect">
            <a:avLst/>
          </a:prstGeom>
          <a:noFill/>
          <a:ln w="9525">
            <a:noFill/>
            <a:miter lim="800000"/>
            <a:headEnd/>
            <a:tailEnd/>
          </a:ln>
        </p:spPr>
        <p:txBody>
          <a:bodyPr wrap="none">
            <a:spAutoFit/>
          </a:bodyPr>
          <a:lstStyle/>
          <a:p>
            <a:r>
              <a:rPr lang="es-AR"/>
              <a:t>M.con escasa inf. s. </a:t>
            </a:r>
          </a:p>
        </p:txBody>
      </p:sp>
      <p:sp>
        <p:nvSpPr>
          <p:cNvPr id="9" name="8 CuadroTexto">
            <a:hlinkClick r:id="rId9" action="ppaction://hlinkfile"/>
          </p:cNvPr>
          <p:cNvSpPr txBox="1">
            <a:spLocks noChangeArrowheads="1"/>
          </p:cNvSpPr>
          <p:nvPr/>
        </p:nvSpPr>
        <p:spPr bwMode="auto">
          <a:xfrm>
            <a:off x="7524750" y="5876925"/>
            <a:ext cx="1619250" cy="369888"/>
          </a:xfrm>
          <a:prstGeom prst="rect">
            <a:avLst/>
          </a:prstGeom>
          <a:noFill/>
          <a:ln w="9525">
            <a:noFill/>
            <a:miter lim="800000"/>
            <a:headEnd/>
            <a:tailEnd/>
          </a:ln>
        </p:spPr>
        <p:txBody>
          <a:bodyPr>
            <a:spAutoFit/>
          </a:bodyPr>
          <a:lstStyle/>
          <a:p>
            <a:r>
              <a:rPr lang="es-AR"/>
              <a:t>M. con inf. s.</a:t>
            </a: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0" y="620688"/>
            <a:ext cx="9144000" cy="2080260"/>
          </a:xfrm>
          <a:prstGeom prst="rect">
            <a:avLst/>
          </a:prstGeom>
          <a:noFill/>
          <a:ln w="9525">
            <a:noFill/>
            <a:miter lim="800000"/>
            <a:headEnd/>
            <a:tailEnd/>
          </a:ln>
        </p:spPr>
      </p:pic>
      <p:pic>
        <p:nvPicPr>
          <p:cNvPr id="112644" name="Picture 4" descr="DSC_0005"/>
          <p:cNvPicPr>
            <a:picLocks noChangeAspect="1" noChangeArrowheads="1"/>
          </p:cNvPicPr>
          <p:nvPr/>
        </p:nvPicPr>
        <p:blipFill>
          <a:blip r:embed="rId3" cstate="print"/>
          <a:srcRect/>
          <a:stretch>
            <a:fillRect/>
          </a:stretch>
        </p:blipFill>
        <p:spPr bwMode="auto">
          <a:xfrm>
            <a:off x="5868144" y="4662896"/>
            <a:ext cx="3275856" cy="2195104"/>
          </a:xfrm>
          <a:prstGeom prst="rect">
            <a:avLst/>
          </a:prstGeom>
          <a:ln>
            <a:noFill/>
          </a:ln>
          <a:effectLst>
            <a:softEdge rad="112500"/>
          </a:effectLst>
        </p:spPr>
      </p:pic>
      <p:pic>
        <p:nvPicPr>
          <p:cNvPr id="112645" name="Imagen 4" descr="bordo"/>
          <p:cNvPicPr>
            <a:picLocks noChangeAspect="1" noChangeArrowheads="1"/>
          </p:cNvPicPr>
          <p:nvPr/>
        </p:nvPicPr>
        <p:blipFill>
          <a:blip r:embed="rId4" cstate="print"/>
          <a:srcRect/>
          <a:stretch>
            <a:fillRect/>
          </a:stretch>
        </p:blipFill>
        <p:spPr bwMode="auto">
          <a:xfrm>
            <a:off x="4427984" y="4077072"/>
            <a:ext cx="3096344" cy="2234998"/>
          </a:xfrm>
          <a:prstGeom prst="rect">
            <a:avLst/>
          </a:prstGeom>
          <a:ln>
            <a:noFill/>
          </a:ln>
          <a:effectLst>
            <a:softEdge rad="112500"/>
          </a:effectLst>
        </p:spPr>
      </p:pic>
      <p:pic>
        <p:nvPicPr>
          <p:cNvPr id="112646" name="Imagen 2" descr="llano"/>
          <p:cNvPicPr>
            <a:picLocks noChangeAspect="1" noChangeArrowheads="1"/>
          </p:cNvPicPr>
          <p:nvPr/>
        </p:nvPicPr>
        <p:blipFill>
          <a:blip r:embed="rId5" cstate="print"/>
          <a:srcRect/>
          <a:stretch>
            <a:fillRect/>
          </a:stretch>
        </p:blipFill>
        <p:spPr bwMode="auto">
          <a:xfrm>
            <a:off x="2952328" y="3573016"/>
            <a:ext cx="3059832" cy="2289079"/>
          </a:xfrm>
          <a:prstGeom prst="rect">
            <a:avLst/>
          </a:prstGeom>
          <a:ln>
            <a:noFill/>
          </a:ln>
          <a:effectLst>
            <a:softEdge rad="112500"/>
          </a:effectLst>
        </p:spPr>
      </p:pic>
      <p:pic>
        <p:nvPicPr>
          <p:cNvPr id="112647" name="Imagen 1" descr="monte con influencia salina"/>
          <p:cNvPicPr>
            <a:picLocks noChangeAspect="1" noChangeArrowheads="1"/>
          </p:cNvPicPr>
          <p:nvPr/>
        </p:nvPicPr>
        <p:blipFill>
          <a:blip r:embed="rId6" cstate="print"/>
          <a:srcRect/>
          <a:stretch>
            <a:fillRect/>
          </a:stretch>
        </p:blipFill>
        <p:spPr bwMode="auto">
          <a:xfrm>
            <a:off x="1441384" y="3140968"/>
            <a:ext cx="3202624" cy="2304256"/>
          </a:xfrm>
          <a:prstGeom prst="rect">
            <a:avLst/>
          </a:prstGeom>
          <a:ln>
            <a:noFill/>
          </a:ln>
          <a:effectLst>
            <a:softEdge rad="112500"/>
          </a:effectLst>
        </p:spPr>
      </p:pic>
      <p:pic>
        <p:nvPicPr>
          <p:cNvPr id="112648" name="Picture 8" descr="DSC_1031"/>
          <p:cNvPicPr>
            <a:picLocks noChangeAspect="1" noChangeArrowheads="1"/>
          </p:cNvPicPr>
          <p:nvPr/>
        </p:nvPicPr>
        <p:blipFill>
          <a:blip r:embed="rId7" cstate="print"/>
          <a:srcRect/>
          <a:stretch>
            <a:fillRect/>
          </a:stretch>
        </p:blipFill>
        <p:spPr bwMode="auto">
          <a:xfrm>
            <a:off x="0" y="2852936"/>
            <a:ext cx="3275856" cy="2195709"/>
          </a:xfrm>
          <a:prstGeom prst="rect">
            <a:avLst/>
          </a:prstGeom>
          <a:ln>
            <a:noFill/>
          </a:ln>
          <a:effectLst>
            <a:softEdge rad="112500"/>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fade">
                                      <p:cBhvr>
                                        <p:cTn id="7" dur="2000"/>
                                        <p:tgtEl>
                                          <p:spTgt spid="1126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5"/>
                                        </p:tgtEl>
                                        <p:attrNameLst>
                                          <p:attrName>style.visibility</p:attrName>
                                        </p:attrNameLst>
                                      </p:cBhvr>
                                      <p:to>
                                        <p:strVal val="visible"/>
                                      </p:to>
                                    </p:set>
                                    <p:animEffect transition="in" filter="fade">
                                      <p:cBhvr>
                                        <p:cTn id="12" dur="2000"/>
                                        <p:tgtEl>
                                          <p:spTgt spid="1126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6"/>
                                        </p:tgtEl>
                                        <p:attrNameLst>
                                          <p:attrName>style.visibility</p:attrName>
                                        </p:attrNameLst>
                                      </p:cBhvr>
                                      <p:to>
                                        <p:strVal val="visible"/>
                                      </p:to>
                                    </p:set>
                                    <p:animEffect transition="in" filter="fade">
                                      <p:cBhvr>
                                        <p:cTn id="17" dur="2000"/>
                                        <p:tgtEl>
                                          <p:spTgt spid="1126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7"/>
                                        </p:tgtEl>
                                        <p:attrNameLst>
                                          <p:attrName>style.visibility</p:attrName>
                                        </p:attrNameLst>
                                      </p:cBhvr>
                                      <p:to>
                                        <p:strVal val="visible"/>
                                      </p:to>
                                    </p:set>
                                    <p:animEffect transition="in" filter="fade">
                                      <p:cBhvr>
                                        <p:cTn id="22" dur="2000"/>
                                        <p:tgtEl>
                                          <p:spTgt spid="1126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48"/>
                                        </p:tgtEl>
                                        <p:attrNameLst>
                                          <p:attrName>style.visibility</p:attrName>
                                        </p:attrNameLst>
                                      </p:cBhvr>
                                      <p:to>
                                        <p:strVal val="visible"/>
                                      </p:to>
                                    </p:set>
                                    <p:animEffect transition="in" filter="fade">
                                      <p:cBhvr>
                                        <p:cTn id="27" dur="2000"/>
                                        <p:tgtEl>
                                          <p:spTgt spid="112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ura 2"/>
          <p:cNvPicPr>
            <a:picLocks noChangeAspect="1" noChangeArrowheads="1"/>
          </p:cNvPicPr>
          <p:nvPr/>
        </p:nvPicPr>
        <p:blipFill>
          <a:blip r:embed="rId2" cstate="print"/>
          <a:srcRect/>
          <a:stretch>
            <a:fillRect/>
          </a:stretch>
        </p:blipFill>
        <p:spPr bwMode="auto">
          <a:xfrm>
            <a:off x="900113" y="765175"/>
            <a:ext cx="7294562" cy="6084888"/>
          </a:xfrm>
          <a:prstGeom prst="rect">
            <a:avLst/>
          </a:prstGeom>
          <a:noFill/>
          <a:ln w="9525">
            <a:noFill/>
            <a:miter lim="800000"/>
            <a:headEnd/>
            <a:tailEnd/>
          </a:ln>
        </p:spPr>
      </p:pic>
      <p:sp>
        <p:nvSpPr>
          <p:cNvPr id="29699" name="2 Rectángulo"/>
          <p:cNvSpPr>
            <a:spLocks noChangeArrowheads="1"/>
          </p:cNvSpPr>
          <p:nvPr/>
        </p:nvSpPr>
        <p:spPr bwMode="auto">
          <a:xfrm>
            <a:off x="6011863" y="908050"/>
            <a:ext cx="3097212" cy="647700"/>
          </a:xfrm>
          <a:prstGeom prst="rect">
            <a:avLst/>
          </a:prstGeom>
          <a:noFill/>
          <a:ln w="9525">
            <a:noFill/>
            <a:miter lim="800000"/>
            <a:headEnd/>
            <a:tailEnd/>
          </a:ln>
        </p:spPr>
        <p:txBody>
          <a:bodyPr>
            <a:spAutoFit/>
          </a:bodyPr>
          <a:lstStyle/>
          <a:p>
            <a:r>
              <a:rPr lang="es-AR"/>
              <a:t>Gris claro, época húmeda </a:t>
            </a:r>
          </a:p>
          <a:p>
            <a:r>
              <a:rPr lang="es-AR"/>
              <a:t>Gris oscuro, época seca</a:t>
            </a:r>
          </a:p>
        </p:txBody>
      </p:sp>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ura 4"/>
          <p:cNvPicPr>
            <a:picLocks noChangeAspect="1" noChangeArrowheads="1"/>
          </p:cNvPicPr>
          <p:nvPr/>
        </p:nvPicPr>
        <p:blipFill>
          <a:blip r:embed="rId2" cstate="print"/>
          <a:srcRect/>
          <a:stretch>
            <a:fillRect/>
          </a:stretch>
        </p:blipFill>
        <p:spPr bwMode="auto">
          <a:xfrm>
            <a:off x="827088" y="631825"/>
            <a:ext cx="7489825" cy="62547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gura 5"/>
          <p:cNvPicPr>
            <a:picLocks noChangeAspect="1" noChangeArrowheads="1"/>
          </p:cNvPicPr>
          <p:nvPr/>
        </p:nvPicPr>
        <p:blipFill>
          <a:blip r:embed="rId2" cstate="print"/>
          <a:srcRect/>
          <a:stretch>
            <a:fillRect/>
          </a:stretch>
        </p:blipFill>
        <p:spPr bwMode="auto">
          <a:xfrm>
            <a:off x="0" y="763588"/>
            <a:ext cx="9144000" cy="518636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3 Rectángulo"/>
          <p:cNvSpPr/>
          <p:nvPr/>
        </p:nvSpPr>
        <p:spPr>
          <a:xfrm>
            <a:off x="323528" y="836712"/>
            <a:ext cx="3517310" cy="769441"/>
          </a:xfrm>
          <a:prstGeom prst="rect">
            <a:avLst/>
          </a:prstGeom>
        </p:spPr>
        <p:txBody>
          <a:bodyPr wrap="none">
            <a:spAutoFit/>
          </a:bodyPr>
          <a:lstStyle/>
          <a:p>
            <a:pPr>
              <a:defRPr/>
            </a:pPr>
            <a:r>
              <a:rPr lang="es-AR" sz="4400" b="1" dirty="0" smtClean="0">
                <a:solidFill>
                  <a:schemeClr val="bg1"/>
                </a:solidFill>
                <a:effectLst>
                  <a:outerShdw blurRad="38100" dist="38100" dir="2700000" algn="tl">
                    <a:srgbClr val="000000">
                      <a:alpha val="43137"/>
                    </a:srgbClr>
                  </a:outerShdw>
                </a:effectLst>
                <a:latin typeface="+mj-lt"/>
              </a:rPr>
              <a:t>Introducción</a:t>
            </a:r>
            <a:endParaRPr lang="es-AR" sz="4400" dirty="0">
              <a:solidFill>
                <a:schemeClr val="bg1"/>
              </a:solidFill>
              <a:latin typeface="+mj-lt"/>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C02844"/>
          <p:cNvPicPr>
            <a:picLocks noChangeAspect="1" noChangeArrowheads="1"/>
          </p:cNvPicPr>
          <p:nvPr/>
        </p:nvPicPr>
        <p:blipFill>
          <a:blip r:embed="rId2" cstate="print"/>
          <a:srcRect/>
          <a:stretch>
            <a:fillRect/>
          </a:stretch>
        </p:blipFill>
        <p:spPr bwMode="auto">
          <a:xfrm>
            <a:off x="0" y="0"/>
            <a:ext cx="9148763" cy="6858000"/>
          </a:xfrm>
          <a:prstGeom prst="rect">
            <a:avLst/>
          </a:prstGeom>
          <a:noFill/>
          <a:ln w="9525">
            <a:noFill/>
            <a:miter lim="800000"/>
            <a:headEnd/>
            <a:tailEnd/>
          </a:ln>
        </p:spPr>
      </p:pic>
      <p:cxnSp>
        <p:nvCxnSpPr>
          <p:cNvPr id="4" name="3 Conector recto"/>
          <p:cNvCxnSpPr/>
          <p:nvPr/>
        </p:nvCxnSpPr>
        <p:spPr>
          <a:xfrm>
            <a:off x="3995738" y="4149725"/>
            <a:ext cx="0" cy="3587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4 Imagen" descr="DSC02845.JPG"/>
          <p:cNvPicPr>
            <a:picLocks noChangeAspect="1"/>
          </p:cNvPicPr>
          <p:nvPr/>
        </p:nvPicPr>
        <p:blipFill>
          <a:blip r:embed="rId3" cstate="print">
            <a:lum contrast="36000"/>
          </a:blip>
          <a:stretch>
            <a:fillRect/>
          </a:stretch>
        </p:blipFill>
        <p:spPr>
          <a:xfrm>
            <a:off x="4860032" y="3645024"/>
            <a:ext cx="4283968" cy="3212976"/>
          </a:xfrm>
          <a:prstGeom prst="rect">
            <a:avLst/>
          </a:prstGeom>
          <a:ln>
            <a:noFill/>
          </a:ln>
          <a:effectLst>
            <a:softEdge rad="112500"/>
          </a:effectLst>
        </p:spPr>
      </p:pic>
      <p:cxnSp>
        <p:nvCxnSpPr>
          <p:cNvPr id="7" name="6 Conector recto"/>
          <p:cNvCxnSpPr/>
          <p:nvPr/>
        </p:nvCxnSpPr>
        <p:spPr>
          <a:xfrm>
            <a:off x="3995738" y="4508500"/>
            <a:ext cx="1081087" cy="23495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995738" y="3789363"/>
            <a:ext cx="1008062" cy="287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9 Imagen" descr="DSC02846.JPG"/>
          <p:cNvPicPr>
            <a:picLocks noChangeAspect="1"/>
          </p:cNvPicPr>
          <p:nvPr/>
        </p:nvPicPr>
        <p:blipFill>
          <a:blip r:embed="rId4" cstate="print"/>
          <a:stretch>
            <a:fillRect/>
          </a:stretch>
        </p:blipFill>
        <p:spPr>
          <a:xfrm>
            <a:off x="0" y="0"/>
            <a:ext cx="3435846" cy="4581128"/>
          </a:xfrm>
          <a:prstGeom prst="rect">
            <a:avLst/>
          </a:prstGeom>
          <a:ln>
            <a:noFill/>
          </a:ln>
          <a:effectLst>
            <a:softEdge rad="112500"/>
          </a:effectLst>
        </p:spPr>
      </p:pic>
      <p:cxnSp>
        <p:nvCxnSpPr>
          <p:cNvPr id="13" name="12 Conector recto"/>
          <p:cNvCxnSpPr/>
          <p:nvPr/>
        </p:nvCxnSpPr>
        <p:spPr>
          <a:xfrm>
            <a:off x="3348038" y="188913"/>
            <a:ext cx="647700" cy="39608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3348038" y="4508500"/>
            <a:ext cx="6477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ura 6"/>
          <p:cNvPicPr>
            <a:picLocks noChangeAspect="1" noChangeArrowheads="1"/>
          </p:cNvPicPr>
          <p:nvPr/>
        </p:nvPicPr>
        <p:blipFill>
          <a:blip r:embed="rId2" cstate="print"/>
          <a:srcRect/>
          <a:stretch>
            <a:fillRect/>
          </a:stretch>
        </p:blipFill>
        <p:spPr bwMode="auto">
          <a:xfrm>
            <a:off x="758825" y="601663"/>
            <a:ext cx="7485063" cy="625633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ura 7"/>
          <p:cNvPicPr>
            <a:picLocks noChangeAspect="1" noChangeArrowheads="1"/>
          </p:cNvPicPr>
          <p:nvPr/>
        </p:nvPicPr>
        <p:blipFill>
          <a:blip r:embed="rId2" cstate="print"/>
          <a:srcRect/>
          <a:stretch>
            <a:fillRect/>
          </a:stretch>
        </p:blipFill>
        <p:spPr bwMode="auto">
          <a:xfrm>
            <a:off x="819150" y="660400"/>
            <a:ext cx="7424738" cy="61976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Figura 1"/>
          <p:cNvPicPr>
            <a:picLocks noChangeAspect="1" noChangeArrowheads="1"/>
          </p:cNvPicPr>
          <p:nvPr/>
        </p:nvPicPr>
        <p:blipFill>
          <a:blip r:embed="rId3" cstate="print"/>
          <a:srcRect/>
          <a:stretch>
            <a:fillRect/>
          </a:stretch>
        </p:blipFill>
        <p:spPr bwMode="auto">
          <a:xfrm>
            <a:off x="0" y="692150"/>
            <a:ext cx="8966200" cy="5086350"/>
          </a:xfrm>
          <a:prstGeom prst="rect">
            <a:avLst/>
          </a:prstGeom>
          <a:noFill/>
          <a:ln w="9525">
            <a:noFill/>
            <a:miter lim="800000"/>
            <a:headEnd/>
            <a:tailEnd/>
          </a:ln>
        </p:spPr>
      </p:pic>
      <p:graphicFrame>
        <p:nvGraphicFramePr>
          <p:cNvPr id="4098" name="Object 1"/>
          <p:cNvGraphicFramePr>
            <a:graphicFrameLocks noChangeAspect="1"/>
          </p:cNvGraphicFramePr>
          <p:nvPr/>
        </p:nvGraphicFramePr>
        <p:xfrm>
          <a:off x="3059113" y="5589588"/>
          <a:ext cx="2932112" cy="1079500"/>
        </p:xfrm>
        <a:graphic>
          <a:graphicData uri="http://schemas.openxmlformats.org/presentationml/2006/ole">
            <p:oleObj spid="_x0000_s4098" name="Ecuación" r:id="rId4" imgW="1447172" imgH="533169" progId="Equation.3">
              <p:embed/>
            </p:oleObj>
          </a:graphicData>
        </a:graphic>
      </p:graphicFrame>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igura 6"/>
          <p:cNvPicPr>
            <a:picLocks noChangeAspect="1" noChangeArrowheads="1"/>
          </p:cNvPicPr>
          <p:nvPr/>
        </p:nvPicPr>
        <p:blipFill>
          <a:blip r:embed="rId2" cstate="print"/>
          <a:srcRect/>
          <a:stretch>
            <a:fillRect/>
          </a:stretch>
        </p:blipFill>
        <p:spPr bwMode="auto">
          <a:xfrm>
            <a:off x="76200" y="628650"/>
            <a:ext cx="8959850" cy="625633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ura 7"/>
          <p:cNvPicPr>
            <a:picLocks noChangeAspect="1" noChangeArrowheads="1"/>
          </p:cNvPicPr>
          <p:nvPr/>
        </p:nvPicPr>
        <p:blipFill>
          <a:blip r:embed="rId2" cstate="print"/>
          <a:srcRect/>
          <a:stretch>
            <a:fillRect/>
          </a:stretch>
        </p:blipFill>
        <p:spPr bwMode="auto">
          <a:xfrm>
            <a:off x="0" y="1008063"/>
            <a:ext cx="9078913" cy="56610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gura 8"/>
          <p:cNvPicPr>
            <a:picLocks noChangeAspect="1" noChangeArrowheads="1"/>
          </p:cNvPicPr>
          <p:nvPr/>
        </p:nvPicPr>
        <p:blipFill>
          <a:blip r:embed="rId2" cstate="print"/>
          <a:srcRect/>
          <a:stretch>
            <a:fillRect/>
          </a:stretch>
        </p:blipFill>
        <p:spPr bwMode="auto">
          <a:xfrm>
            <a:off x="0" y="792163"/>
            <a:ext cx="9093200" cy="515778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a 9"/>
          <p:cNvPicPr>
            <a:picLocks noChangeAspect="1" noChangeArrowheads="1"/>
          </p:cNvPicPr>
          <p:nvPr/>
        </p:nvPicPr>
        <p:blipFill>
          <a:blip r:embed="rId2" cstate="print"/>
          <a:srcRect/>
          <a:stretch>
            <a:fillRect/>
          </a:stretch>
        </p:blipFill>
        <p:spPr bwMode="auto">
          <a:xfrm>
            <a:off x="0" y="936625"/>
            <a:ext cx="9093200" cy="51562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900113" y="5876925"/>
            <a:ext cx="3602037" cy="769938"/>
          </a:xfrm>
          <a:prstGeom prst="rect">
            <a:avLst/>
          </a:prstGeom>
        </p:spPr>
        <p:txBody>
          <a:bodyPr wrap="none">
            <a:spAutoFit/>
          </a:bodyPr>
          <a:lstStyle/>
          <a:p>
            <a:pPr>
              <a:defRPr/>
            </a:pPr>
            <a:r>
              <a:rPr lang="es-AR" sz="4400" b="1" dirty="0">
                <a:solidFill>
                  <a:schemeClr val="bg1"/>
                </a:solidFill>
                <a:effectLst>
                  <a:outerShdw blurRad="38100" dist="38100" dir="2700000" algn="tl">
                    <a:srgbClr val="000000">
                      <a:alpha val="43137"/>
                    </a:srgbClr>
                  </a:outerShdw>
                </a:effectLst>
                <a:latin typeface="+mj-lt"/>
              </a:rPr>
              <a:t>Conclusiones</a:t>
            </a:r>
            <a:endParaRPr lang="es-AR" sz="4400" dirty="0">
              <a:solidFill>
                <a:schemeClr val="bg1"/>
              </a:solidFill>
              <a:latin typeface="+mj-lt"/>
            </a:endParaRP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08050"/>
            <a:ext cx="9144000" cy="5940425"/>
          </a:xfrm>
          <a:prstGeom prst="rect">
            <a:avLst/>
          </a:prstGeom>
        </p:spPr>
        <p:txBody>
          <a:bodyPr>
            <a:spAutoFit/>
          </a:bodyPr>
          <a:lstStyle/>
          <a:p>
            <a:pPr indent="263525" algn="just" eaLnBrk="0" hangingPunct="0">
              <a:buFont typeface="Arial" pitchFamily="34" charset="0"/>
              <a:buChar char="•"/>
              <a:defRPr/>
            </a:pPr>
            <a:r>
              <a:rPr lang="es-ES" sz="2000" dirty="0">
                <a:latin typeface="+mn-lt"/>
                <a:ea typeface="Times New Roman" pitchFamily="18" charset="0"/>
              </a:rPr>
              <a:t>Las sales solubles en los suelos reducen la capacidad de las plantas para absorber el agua mediante la reducción de su energía libre. Una menor energía libre disponible se traduce en una reducción de la riqueza y la biodiversidad. </a:t>
            </a:r>
          </a:p>
          <a:p>
            <a:pPr indent="263525" algn="just" eaLnBrk="0" hangingPunct="0">
              <a:buFont typeface="Arial" pitchFamily="34" charset="0"/>
              <a:buChar char="•"/>
              <a:defRPr/>
            </a:pPr>
            <a:endParaRPr lang="es-ES" sz="2000" dirty="0">
              <a:latin typeface="+mn-lt"/>
              <a:ea typeface="Times New Roman" pitchFamily="18" charset="0"/>
            </a:endParaRPr>
          </a:p>
          <a:p>
            <a:pPr indent="263525" algn="just" eaLnBrk="0" hangingPunct="0">
              <a:buFont typeface="Arial" pitchFamily="34" charset="0"/>
              <a:buChar char="•"/>
              <a:defRPr/>
            </a:pPr>
            <a:r>
              <a:rPr lang="es-ES" sz="2000" dirty="0">
                <a:latin typeface="+mn-lt"/>
                <a:ea typeface="Times New Roman" pitchFamily="18" charset="0"/>
              </a:rPr>
              <a:t>Mayor cobertura vegetal en una comunidad se traduce en mayores valores de </a:t>
            </a:r>
            <a:r>
              <a:rPr lang="es-ES" sz="2000" dirty="0" err="1">
                <a:latin typeface="+mn-lt"/>
                <a:ea typeface="Times New Roman" pitchFamily="18" charset="0"/>
              </a:rPr>
              <a:t>exergía</a:t>
            </a:r>
            <a:r>
              <a:rPr lang="es-ES" sz="2000" dirty="0">
                <a:latin typeface="+mn-lt"/>
                <a:ea typeface="Times New Roman" pitchFamily="18" charset="0"/>
              </a:rPr>
              <a:t>, representado por la </a:t>
            </a:r>
            <a:r>
              <a:rPr lang="es-ES" sz="2000" dirty="0" smtClean="0">
                <a:latin typeface="+mn-lt"/>
                <a:ea typeface="Times New Roman" pitchFamily="18" charset="0"/>
              </a:rPr>
              <a:t>biomasa</a:t>
            </a:r>
            <a:r>
              <a:rPr lang="es-ES" sz="2000" dirty="0">
                <a:latin typeface="+mn-lt"/>
                <a:ea typeface="Times New Roman" pitchFamily="18" charset="0"/>
              </a:rPr>
              <a:t>. La </a:t>
            </a:r>
            <a:r>
              <a:rPr lang="es-ES" sz="2000" dirty="0" err="1">
                <a:latin typeface="+mn-lt"/>
                <a:ea typeface="Times New Roman" pitchFamily="18" charset="0"/>
              </a:rPr>
              <a:t>exergía</a:t>
            </a:r>
            <a:r>
              <a:rPr lang="es-ES" sz="2000" dirty="0">
                <a:latin typeface="+mn-lt"/>
                <a:ea typeface="Times New Roman" pitchFamily="18" charset="0"/>
              </a:rPr>
              <a:t> puede ser estimada a través de los exponentes de </a:t>
            </a:r>
            <a:r>
              <a:rPr lang="es-ES" sz="2000" dirty="0" err="1">
                <a:latin typeface="+mn-lt"/>
                <a:ea typeface="Times New Roman" pitchFamily="18" charset="0"/>
              </a:rPr>
              <a:t>Lyapunov</a:t>
            </a:r>
            <a:r>
              <a:rPr lang="es-ES" sz="2000" dirty="0">
                <a:latin typeface="+mn-lt"/>
                <a:ea typeface="Times New Roman" pitchFamily="18" charset="0"/>
              </a:rPr>
              <a:t> como una medida de la estabilidad del sistema. Este exponente define la distancia de una comunidad respecto a las condiciones de referencia, indicando las sucesiones primarias y secundarias. </a:t>
            </a:r>
          </a:p>
          <a:p>
            <a:pPr indent="263525" algn="just" eaLnBrk="0" hangingPunct="0">
              <a:buFont typeface="Arial" pitchFamily="34" charset="0"/>
              <a:buChar char="•"/>
              <a:defRPr/>
            </a:pPr>
            <a:endParaRPr lang="es-ES" sz="2000" dirty="0">
              <a:latin typeface="+mn-lt"/>
              <a:ea typeface="Times New Roman" pitchFamily="18" charset="0"/>
            </a:endParaRPr>
          </a:p>
          <a:p>
            <a:pPr indent="263525" algn="just" eaLnBrk="0" hangingPunct="0">
              <a:buFont typeface="Arial" pitchFamily="34" charset="0"/>
              <a:buChar char="•"/>
              <a:defRPr/>
            </a:pPr>
            <a:r>
              <a:rPr lang="es-ES" sz="2000" dirty="0">
                <a:latin typeface="+mn-lt"/>
                <a:ea typeface="Times New Roman" pitchFamily="18" charset="0"/>
              </a:rPr>
              <a:t>Los índices de diversidad biológica también pueden ser útiles para las sucesiones primarias, pero fallan en predecir las sucesiones secundarias.</a:t>
            </a:r>
            <a:endParaRPr lang="es-AR" sz="2000" dirty="0">
              <a:latin typeface="+mn-lt"/>
            </a:endParaRPr>
          </a:p>
          <a:p>
            <a:pPr indent="263525" algn="just" eaLnBrk="0" hangingPunct="0">
              <a:buFont typeface="Arial" pitchFamily="34" charset="0"/>
              <a:buChar char="•"/>
              <a:defRPr/>
            </a:pPr>
            <a:endParaRPr lang="es-ES" sz="2000" dirty="0">
              <a:latin typeface="+mn-lt"/>
              <a:ea typeface="Times New Roman" pitchFamily="18" charset="0"/>
            </a:endParaRPr>
          </a:p>
          <a:p>
            <a:pPr indent="263525" algn="just" eaLnBrk="0" hangingPunct="0">
              <a:buFont typeface="Arial" pitchFamily="34" charset="0"/>
              <a:buChar char="•"/>
              <a:defRPr/>
            </a:pPr>
            <a:r>
              <a:rPr lang="es-ES" sz="2000" dirty="0">
                <a:latin typeface="+mn-lt"/>
                <a:ea typeface="Times New Roman" pitchFamily="18" charset="0"/>
              </a:rPr>
              <a:t>Retrocesos en las sucesiones primarias están relacionados con el aumento de la salinidad, con la reducción del espesor de la capa superficial arenosa del suelo y el porcentaje de arenas en superficie. El retroceso en las sucesiones primarias y secundarias, medido por un aumento de la conductividad eléctrica y en los exponentes de </a:t>
            </a:r>
            <a:r>
              <a:rPr lang="es-ES" sz="2000" dirty="0" err="1">
                <a:latin typeface="+mn-lt"/>
                <a:ea typeface="Times New Roman" pitchFamily="18" charset="0"/>
              </a:rPr>
              <a:t>Lyapunov</a:t>
            </a:r>
            <a:r>
              <a:rPr lang="es-ES" sz="2000" dirty="0">
                <a:latin typeface="+mn-lt"/>
                <a:ea typeface="Times New Roman" pitchFamily="18" charset="0"/>
              </a:rPr>
              <a:t>, se relaciona con la reducción de receptividad ganadera.</a:t>
            </a:r>
            <a:endParaRPr lang="es-AR" sz="2000" dirty="0">
              <a:latin typeface="+mn-lt"/>
            </a:endParaRP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31" name="Object 3"/>
          <p:cNvGraphicFramePr>
            <a:graphicFrameLocks noChangeAspect="1"/>
          </p:cNvGraphicFramePr>
          <p:nvPr/>
        </p:nvGraphicFramePr>
        <p:xfrm>
          <a:off x="1475656" y="620688"/>
          <a:ext cx="3530797" cy="1080145"/>
        </p:xfrm>
        <a:graphic>
          <a:graphicData uri="http://schemas.openxmlformats.org/presentationml/2006/ole">
            <p:oleObj spid="_x0000_s77826" name="Ecuación" r:id="rId3" imgW="965160" imgH="291960" progId="Equation.3">
              <p:embed/>
            </p:oleObj>
          </a:graphicData>
        </a:graphic>
      </p:graphicFrame>
      <p:sp>
        <p:nvSpPr>
          <p:cNvPr id="7" name="6 Rectángulo"/>
          <p:cNvSpPr/>
          <p:nvPr/>
        </p:nvSpPr>
        <p:spPr>
          <a:xfrm>
            <a:off x="683568" y="1844824"/>
            <a:ext cx="7776864" cy="707886"/>
          </a:xfrm>
          <a:prstGeom prst="rect">
            <a:avLst/>
          </a:prstGeom>
        </p:spPr>
        <p:txBody>
          <a:bodyPr wrap="square">
            <a:spAutoFit/>
          </a:bodyPr>
          <a:lstStyle/>
          <a:p>
            <a:r>
              <a:rPr lang="es-AR" sz="2000" dirty="0" smtClean="0">
                <a:latin typeface="+mn-lt"/>
              </a:rPr>
              <a:t>Entropía (S): la </a:t>
            </a:r>
            <a:r>
              <a:rPr lang="es-AR" sz="2000" dirty="0">
                <a:latin typeface="+mn-lt"/>
              </a:rPr>
              <a:t>cantidad de energía en el sistema que no se puede utilizar para producir </a:t>
            </a:r>
            <a:r>
              <a:rPr lang="es-AR" sz="2000" dirty="0" smtClean="0">
                <a:latin typeface="+mn-lt"/>
              </a:rPr>
              <a:t>trabajo.</a:t>
            </a:r>
            <a:endParaRPr lang="es-ES" sz="2000" dirty="0">
              <a:latin typeface="+mn-lt"/>
            </a:endParaRPr>
          </a:p>
        </p:txBody>
      </p:sp>
      <p:sp>
        <p:nvSpPr>
          <p:cNvPr id="9933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33" name="Object 5"/>
          <p:cNvGraphicFramePr>
            <a:graphicFrameLocks noChangeAspect="1"/>
          </p:cNvGraphicFramePr>
          <p:nvPr/>
        </p:nvGraphicFramePr>
        <p:xfrm>
          <a:off x="827584" y="2636912"/>
          <a:ext cx="2088232" cy="963799"/>
        </p:xfrm>
        <a:graphic>
          <a:graphicData uri="http://schemas.openxmlformats.org/presentationml/2006/ole">
            <p:oleObj spid="_x0000_s77827" name="Ecuación" r:id="rId4" imgW="495085" imgH="228501" progId="Equation.3">
              <p:embed/>
            </p:oleObj>
          </a:graphicData>
        </a:graphic>
      </p:graphicFrame>
      <p:sp>
        <p:nvSpPr>
          <p:cNvPr id="9933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35" name="Object 7"/>
          <p:cNvGraphicFramePr>
            <a:graphicFrameLocks noChangeAspect="1"/>
          </p:cNvGraphicFramePr>
          <p:nvPr/>
        </p:nvGraphicFramePr>
        <p:xfrm>
          <a:off x="1058610" y="3645024"/>
          <a:ext cx="4017446" cy="936104"/>
        </p:xfrm>
        <a:graphic>
          <a:graphicData uri="http://schemas.openxmlformats.org/presentationml/2006/ole">
            <p:oleObj spid="_x0000_s77828" name="Ecuación" r:id="rId5" imgW="977900" imgH="228600" progId="Equation.3">
              <p:embed/>
            </p:oleObj>
          </a:graphicData>
        </a:graphic>
      </p:graphicFrame>
      <p:sp>
        <p:nvSpPr>
          <p:cNvPr id="9933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37" name="Object 9"/>
          <p:cNvGraphicFramePr>
            <a:graphicFrameLocks noChangeAspect="1"/>
          </p:cNvGraphicFramePr>
          <p:nvPr/>
        </p:nvGraphicFramePr>
        <p:xfrm>
          <a:off x="1115616" y="4653136"/>
          <a:ext cx="4181798" cy="1008112"/>
        </p:xfrm>
        <a:graphic>
          <a:graphicData uri="http://schemas.openxmlformats.org/presentationml/2006/ole">
            <p:oleObj spid="_x0000_s77829" name="Ecuación" r:id="rId6" imgW="1066337" imgH="253890" progId="Equation.3">
              <p:embed/>
            </p:oleObj>
          </a:graphicData>
        </a:graphic>
      </p:graphicFrame>
      <p:sp>
        <p:nvSpPr>
          <p:cNvPr id="9934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39" name="Object 11"/>
          <p:cNvGraphicFramePr>
            <a:graphicFrameLocks noChangeAspect="1"/>
          </p:cNvGraphicFramePr>
          <p:nvPr/>
        </p:nvGraphicFramePr>
        <p:xfrm>
          <a:off x="1331640" y="5661248"/>
          <a:ext cx="3497532" cy="864096"/>
        </p:xfrm>
        <a:graphic>
          <a:graphicData uri="http://schemas.openxmlformats.org/presentationml/2006/ole">
            <p:oleObj spid="_x0000_s77830" name="Ecuación" r:id="rId7" imgW="812447" imgH="203112" progId="Equation.3">
              <p:embed/>
            </p:oleObj>
          </a:graphicData>
        </a:graphic>
      </p:graphicFrame>
      <p:sp>
        <p:nvSpPr>
          <p:cNvPr id="16" name="15 Rectángulo"/>
          <p:cNvSpPr/>
          <p:nvPr/>
        </p:nvSpPr>
        <p:spPr>
          <a:xfrm>
            <a:off x="6444208" y="4797152"/>
            <a:ext cx="2699792" cy="584775"/>
          </a:xfrm>
          <a:prstGeom prst="rect">
            <a:avLst/>
          </a:prstGeom>
        </p:spPr>
        <p:txBody>
          <a:bodyPr wrap="square">
            <a:spAutoFit/>
          </a:bodyPr>
          <a:lstStyle/>
          <a:p>
            <a:r>
              <a:rPr lang="en-US" sz="3200" dirty="0" smtClean="0">
                <a:latin typeface="+mn-lt"/>
              </a:rPr>
              <a:t>Si T </a:t>
            </a:r>
            <a:r>
              <a:rPr lang="en-US" sz="3200" dirty="0">
                <a:latin typeface="+mn-lt"/>
              </a:rPr>
              <a:t>= </a:t>
            </a:r>
            <a:r>
              <a:rPr lang="en-US" sz="3200" dirty="0" smtClean="0">
                <a:latin typeface="+mn-lt"/>
              </a:rPr>
              <a:t>const.</a:t>
            </a:r>
            <a:endParaRPr lang="es-ES" sz="3200" dirty="0">
              <a:latin typeface="+mn-lt"/>
            </a:endParaRPr>
          </a:p>
        </p:txBody>
      </p:sp>
      <p:sp>
        <p:nvSpPr>
          <p:cNvPr id="17" name="16 CuadroTexto"/>
          <p:cNvSpPr txBox="1"/>
          <p:nvPr/>
        </p:nvSpPr>
        <p:spPr>
          <a:xfrm>
            <a:off x="179512" y="5589240"/>
            <a:ext cx="936104" cy="923330"/>
          </a:xfrm>
          <a:prstGeom prst="rect">
            <a:avLst/>
          </a:prstGeom>
          <a:noFill/>
        </p:spPr>
        <p:txBody>
          <a:bodyPr wrap="square" rtlCol="0">
            <a:spAutoFit/>
          </a:bodyPr>
          <a:lstStyle/>
          <a:p>
            <a:r>
              <a:rPr lang="es-ES" sz="5400" dirty="0" smtClean="0">
                <a:latin typeface="+mn-lt"/>
                <a:sym typeface="Symbol"/>
              </a:rPr>
              <a:t></a:t>
            </a:r>
            <a:endParaRPr lang="es-ES" sz="5400" dirty="0">
              <a:latin typeface="+mn-lt"/>
            </a:endParaRPr>
          </a:p>
        </p:txBody>
      </p:sp>
      <p:sp>
        <p:nvSpPr>
          <p:cNvPr id="18" name="17 CuadroTexto"/>
          <p:cNvSpPr txBox="1"/>
          <p:nvPr/>
        </p:nvSpPr>
        <p:spPr>
          <a:xfrm>
            <a:off x="5148064" y="5674022"/>
            <a:ext cx="936104" cy="923330"/>
          </a:xfrm>
          <a:prstGeom prst="rect">
            <a:avLst/>
          </a:prstGeom>
          <a:noFill/>
        </p:spPr>
        <p:txBody>
          <a:bodyPr wrap="square" rtlCol="0">
            <a:spAutoFit/>
          </a:bodyPr>
          <a:lstStyle/>
          <a:p>
            <a:r>
              <a:rPr lang="es-ES" sz="5400" dirty="0" smtClean="0">
                <a:latin typeface="+mn-lt"/>
                <a:sym typeface="Symbol"/>
              </a:rPr>
              <a:t></a:t>
            </a:r>
            <a:endParaRPr lang="es-ES" sz="5400" dirty="0">
              <a:latin typeface="+mn-lt"/>
            </a:endParaRPr>
          </a:p>
        </p:txBody>
      </p:sp>
      <p:sp>
        <p:nvSpPr>
          <p:cNvPr id="9934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9341" name="Object 13"/>
          <p:cNvGraphicFramePr>
            <a:graphicFrameLocks noChangeAspect="1"/>
          </p:cNvGraphicFramePr>
          <p:nvPr/>
        </p:nvGraphicFramePr>
        <p:xfrm>
          <a:off x="6532218" y="5777830"/>
          <a:ext cx="2034899" cy="747514"/>
        </p:xfrm>
        <a:graphic>
          <a:graphicData uri="http://schemas.openxmlformats.org/presentationml/2006/ole">
            <p:oleObj spid="_x0000_s77831" name="Ecuación" r:id="rId8" imgW="469800" imgH="177480" progId="Equation.3">
              <p:embed/>
            </p:oleObj>
          </a:graphicData>
        </a:graphic>
      </p:graphicFrame>
      <p:sp>
        <p:nvSpPr>
          <p:cNvPr id="19" name="18 Rectángulo"/>
          <p:cNvSpPr/>
          <p:nvPr/>
        </p:nvSpPr>
        <p:spPr>
          <a:xfrm>
            <a:off x="5364088" y="2772217"/>
            <a:ext cx="3744416" cy="584775"/>
          </a:xfrm>
          <a:prstGeom prst="rect">
            <a:avLst/>
          </a:prstGeom>
        </p:spPr>
        <p:txBody>
          <a:bodyPr wrap="square">
            <a:spAutoFit/>
          </a:bodyPr>
          <a:lstStyle/>
          <a:p>
            <a:r>
              <a:rPr lang="es-ES" sz="3200" dirty="0" smtClean="0">
                <a:latin typeface="+mn-lt"/>
              </a:rPr>
              <a:t>(sistemas aislados)</a:t>
            </a:r>
            <a:endParaRPr lang="es-ES" sz="3200" dirty="0">
              <a:latin typeface="+mn-lt"/>
            </a:endParaRPr>
          </a:p>
        </p:txBody>
      </p:sp>
      <p:sp>
        <p:nvSpPr>
          <p:cNvPr id="20" name="19 Rectángulo"/>
          <p:cNvSpPr/>
          <p:nvPr/>
        </p:nvSpPr>
        <p:spPr>
          <a:xfrm>
            <a:off x="5400600" y="3717032"/>
            <a:ext cx="4139952" cy="584775"/>
          </a:xfrm>
          <a:prstGeom prst="rect">
            <a:avLst/>
          </a:prstGeom>
        </p:spPr>
        <p:txBody>
          <a:bodyPr wrap="square">
            <a:spAutoFit/>
          </a:bodyPr>
          <a:lstStyle/>
          <a:p>
            <a:r>
              <a:rPr lang="en-US" sz="3200" dirty="0" smtClean="0">
                <a:latin typeface="+mn-lt"/>
              </a:rPr>
              <a:t>(</a:t>
            </a:r>
            <a:r>
              <a:rPr lang="en-US" sz="3200" dirty="0" err="1" smtClean="0">
                <a:latin typeface="+mn-lt"/>
              </a:rPr>
              <a:t>sistemas</a:t>
            </a:r>
            <a:r>
              <a:rPr lang="en-US" sz="3200" dirty="0" smtClean="0">
                <a:latin typeface="+mn-lt"/>
              </a:rPr>
              <a:t> </a:t>
            </a:r>
            <a:r>
              <a:rPr lang="en-US" sz="3200" dirty="0" err="1" smtClean="0">
                <a:latin typeface="+mn-lt"/>
              </a:rPr>
              <a:t>abiertos</a:t>
            </a:r>
            <a:r>
              <a:rPr lang="en-US" sz="3200" dirty="0" smtClean="0">
                <a:latin typeface="+mn-lt"/>
              </a:rPr>
              <a:t>)</a:t>
            </a:r>
            <a:endParaRPr lang="es-ES" sz="3200" dirty="0">
              <a:latin typeface="+mn-l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9332"/>
                                        </p:tgtEl>
                                        <p:attrNameLst>
                                          <p:attrName>style.visibility</p:attrName>
                                        </p:attrNameLst>
                                      </p:cBhvr>
                                      <p:to>
                                        <p:strVal val="visible"/>
                                      </p:to>
                                    </p:set>
                                    <p:animEffect transition="in" filter="fade">
                                      <p:cBhvr>
                                        <p:cTn id="7" dur="2000"/>
                                        <p:tgtEl>
                                          <p:spTgt spid="99332"/>
                                        </p:tgtEl>
                                      </p:cBhvr>
                                    </p:animEffect>
                                  </p:childTnLst>
                                </p:cTn>
                              </p:par>
                              <p:par>
                                <p:cTn id="8" presetID="10" presetClass="entr" presetSubtype="0" fill="hold" nodeType="withEffect">
                                  <p:stCondLst>
                                    <p:cond delay="0"/>
                                  </p:stCondLst>
                                  <p:childTnLst>
                                    <p:set>
                                      <p:cBhvr>
                                        <p:cTn id="9" dur="1" fill="hold">
                                          <p:stCondLst>
                                            <p:cond delay="0"/>
                                          </p:stCondLst>
                                        </p:cTn>
                                        <p:tgtEl>
                                          <p:spTgt spid="99331"/>
                                        </p:tgtEl>
                                        <p:attrNameLst>
                                          <p:attrName>style.visibility</p:attrName>
                                        </p:attrNameLst>
                                      </p:cBhvr>
                                      <p:to>
                                        <p:strVal val="visible"/>
                                      </p:to>
                                    </p:set>
                                    <p:animEffect transition="in" filter="fade">
                                      <p:cBhvr>
                                        <p:cTn id="10" dur="2000"/>
                                        <p:tgtEl>
                                          <p:spTgt spid="993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99334"/>
                                        </p:tgtEl>
                                        <p:attrNameLst>
                                          <p:attrName>style.visibility</p:attrName>
                                        </p:attrNameLst>
                                      </p:cBhvr>
                                      <p:to>
                                        <p:strVal val="visible"/>
                                      </p:to>
                                    </p:set>
                                    <p:animEffect transition="in" filter="fade">
                                      <p:cBhvr>
                                        <p:cTn id="18" dur="2000"/>
                                        <p:tgtEl>
                                          <p:spTgt spid="99334"/>
                                        </p:tgtEl>
                                      </p:cBhvr>
                                    </p:animEffect>
                                  </p:childTnLst>
                                </p:cTn>
                              </p:par>
                              <p:par>
                                <p:cTn id="19" presetID="10" presetClass="entr" presetSubtype="0" fill="hold" nodeType="withEffect">
                                  <p:stCondLst>
                                    <p:cond delay="0"/>
                                  </p:stCondLst>
                                  <p:childTnLst>
                                    <p:set>
                                      <p:cBhvr>
                                        <p:cTn id="20" dur="1" fill="hold">
                                          <p:stCondLst>
                                            <p:cond delay="0"/>
                                          </p:stCondLst>
                                        </p:cTn>
                                        <p:tgtEl>
                                          <p:spTgt spid="99333"/>
                                        </p:tgtEl>
                                        <p:attrNameLst>
                                          <p:attrName>style.visibility</p:attrName>
                                        </p:attrNameLst>
                                      </p:cBhvr>
                                      <p:to>
                                        <p:strVal val="visible"/>
                                      </p:to>
                                    </p:set>
                                    <p:animEffect transition="in" filter="fade">
                                      <p:cBhvr>
                                        <p:cTn id="21" dur="2000"/>
                                        <p:tgtEl>
                                          <p:spTgt spid="993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99336"/>
                                        </p:tgtEl>
                                        <p:attrNameLst>
                                          <p:attrName>style.visibility</p:attrName>
                                        </p:attrNameLst>
                                      </p:cBhvr>
                                      <p:to>
                                        <p:strVal val="visible"/>
                                      </p:to>
                                    </p:set>
                                    <p:animEffect transition="in" filter="fade">
                                      <p:cBhvr>
                                        <p:cTn id="29" dur="2000"/>
                                        <p:tgtEl>
                                          <p:spTgt spid="99336"/>
                                        </p:tgtEl>
                                      </p:cBhvr>
                                    </p:animEffect>
                                  </p:childTnLst>
                                </p:cTn>
                              </p:par>
                              <p:par>
                                <p:cTn id="30" presetID="10" presetClass="entr" presetSubtype="0" fill="hold" nodeType="withEffect">
                                  <p:stCondLst>
                                    <p:cond delay="0"/>
                                  </p:stCondLst>
                                  <p:childTnLst>
                                    <p:set>
                                      <p:cBhvr>
                                        <p:cTn id="31" dur="1" fill="hold">
                                          <p:stCondLst>
                                            <p:cond delay="0"/>
                                          </p:stCondLst>
                                        </p:cTn>
                                        <p:tgtEl>
                                          <p:spTgt spid="99335"/>
                                        </p:tgtEl>
                                        <p:attrNameLst>
                                          <p:attrName>style.visibility</p:attrName>
                                        </p:attrNameLst>
                                      </p:cBhvr>
                                      <p:to>
                                        <p:strVal val="visible"/>
                                      </p:to>
                                    </p:set>
                                    <p:animEffect transition="in" filter="fade">
                                      <p:cBhvr>
                                        <p:cTn id="32" dur="2000"/>
                                        <p:tgtEl>
                                          <p:spTgt spid="993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nodePh="1">
                                  <p:stCondLst>
                                    <p:cond delay="0"/>
                                  </p:stCondLst>
                                  <p:endCondLst>
                                    <p:cond evt="begin" delay="0">
                                      <p:tn val="38"/>
                                    </p:cond>
                                  </p:endCondLst>
                                  <p:childTnLst>
                                    <p:set>
                                      <p:cBhvr>
                                        <p:cTn id="39" dur="1" fill="hold">
                                          <p:stCondLst>
                                            <p:cond delay="0"/>
                                          </p:stCondLst>
                                        </p:cTn>
                                        <p:tgtEl>
                                          <p:spTgt spid="99338"/>
                                        </p:tgtEl>
                                        <p:attrNameLst>
                                          <p:attrName>style.visibility</p:attrName>
                                        </p:attrNameLst>
                                      </p:cBhvr>
                                      <p:to>
                                        <p:strVal val="visible"/>
                                      </p:to>
                                    </p:set>
                                    <p:animEffect transition="in" filter="fade">
                                      <p:cBhvr>
                                        <p:cTn id="40" dur="2000"/>
                                        <p:tgtEl>
                                          <p:spTgt spid="99338"/>
                                        </p:tgtEl>
                                      </p:cBhvr>
                                    </p:animEffect>
                                  </p:childTnLst>
                                </p:cTn>
                              </p:par>
                              <p:par>
                                <p:cTn id="41" presetID="10" presetClass="entr" presetSubtype="0" fill="hold" nodeType="withEffect">
                                  <p:stCondLst>
                                    <p:cond delay="0"/>
                                  </p:stCondLst>
                                  <p:childTnLst>
                                    <p:set>
                                      <p:cBhvr>
                                        <p:cTn id="42" dur="1" fill="hold">
                                          <p:stCondLst>
                                            <p:cond delay="0"/>
                                          </p:stCondLst>
                                        </p:cTn>
                                        <p:tgtEl>
                                          <p:spTgt spid="99337"/>
                                        </p:tgtEl>
                                        <p:attrNameLst>
                                          <p:attrName>style.visibility</p:attrName>
                                        </p:attrNameLst>
                                      </p:cBhvr>
                                      <p:to>
                                        <p:strVal val="visible"/>
                                      </p:to>
                                    </p:set>
                                    <p:animEffect transition="in" filter="fade">
                                      <p:cBhvr>
                                        <p:cTn id="43" dur="2000"/>
                                        <p:tgtEl>
                                          <p:spTgt spid="9933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nodePh="1">
                                  <p:stCondLst>
                                    <p:cond delay="0"/>
                                  </p:stCondLst>
                                  <p:endCondLst>
                                    <p:cond evt="begin" delay="0">
                                      <p:tn val="46"/>
                                    </p:cond>
                                  </p:endCondLst>
                                  <p:childTnLst>
                                    <p:set>
                                      <p:cBhvr>
                                        <p:cTn id="47" dur="1" fill="hold">
                                          <p:stCondLst>
                                            <p:cond delay="0"/>
                                          </p:stCondLst>
                                        </p:cTn>
                                        <p:tgtEl>
                                          <p:spTgt spid="99340"/>
                                        </p:tgtEl>
                                        <p:attrNameLst>
                                          <p:attrName>style.visibility</p:attrName>
                                        </p:attrNameLst>
                                      </p:cBhvr>
                                      <p:to>
                                        <p:strVal val="visible"/>
                                      </p:to>
                                    </p:set>
                                    <p:animEffect transition="in" filter="fade">
                                      <p:cBhvr>
                                        <p:cTn id="48" dur="2000"/>
                                        <p:tgtEl>
                                          <p:spTgt spid="993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000"/>
                                        <p:tgtEl>
                                          <p:spTgt spid="17"/>
                                        </p:tgtEl>
                                      </p:cBhvr>
                                    </p:animEffect>
                                  </p:childTnLst>
                                </p:cTn>
                              </p:par>
                            </p:childTnLst>
                          </p:cTn>
                        </p:par>
                        <p:par>
                          <p:cTn id="56" fill="hold">
                            <p:stCondLst>
                              <p:cond delay="4000"/>
                            </p:stCondLst>
                            <p:childTnLst>
                              <p:par>
                                <p:cTn id="57" presetID="10" presetClass="entr" presetSubtype="0" fill="hold" nodeType="afterEffect">
                                  <p:stCondLst>
                                    <p:cond delay="0"/>
                                  </p:stCondLst>
                                  <p:childTnLst>
                                    <p:set>
                                      <p:cBhvr>
                                        <p:cTn id="58" dur="1" fill="hold">
                                          <p:stCondLst>
                                            <p:cond delay="0"/>
                                          </p:stCondLst>
                                        </p:cTn>
                                        <p:tgtEl>
                                          <p:spTgt spid="99339"/>
                                        </p:tgtEl>
                                        <p:attrNameLst>
                                          <p:attrName>style.visibility</p:attrName>
                                        </p:attrNameLst>
                                      </p:cBhvr>
                                      <p:to>
                                        <p:strVal val="visible"/>
                                      </p:to>
                                    </p:set>
                                    <p:animEffect transition="in" filter="fade">
                                      <p:cBhvr>
                                        <p:cTn id="59" dur="2000"/>
                                        <p:tgtEl>
                                          <p:spTgt spid="99339"/>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000"/>
                                        <p:tgtEl>
                                          <p:spTgt spid="18"/>
                                        </p:tgtEl>
                                      </p:cBhvr>
                                    </p:animEffect>
                                  </p:childTnLst>
                                </p:cTn>
                              </p:par>
                            </p:childTnLst>
                          </p:cTn>
                        </p:par>
                        <p:par>
                          <p:cTn id="64" fill="hold">
                            <p:stCondLst>
                              <p:cond delay="8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99342"/>
                                        </p:tgtEl>
                                        <p:attrNameLst>
                                          <p:attrName>style.visibility</p:attrName>
                                        </p:attrNameLst>
                                      </p:cBhvr>
                                      <p:to>
                                        <p:strVal val="visible"/>
                                      </p:to>
                                    </p:set>
                                    <p:animEffect transition="in" filter="fade">
                                      <p:cBhvr>
                                        <p:cTn id="67" dur="2000"/>
                                        <p:tgtEl>
                                          <p:spTgt spid="99342"/>
                                        </p:tgtEl>
                                      </p:cBhvr>
                                    </p:animEffect>
                                  </p:childTnLst>
                                </p:cTn>
                              </p:par>
                            </p:childTnLst>
                          </p:cTn>
                        </p:par>
                        <p:par>
                          <p:cTn id="68" fill="hold">
                            <p:stCondLst>
                              <p:cond delay="10000"/>
                            </p:stCondLst>
                            <p:childTnLst>
                              <p:par>
                                <p:cTn id="69" presetID="10" presetClass="entr" presetSubtype="0" fill="hold" nodeType="afterEffect">
                                  <p:stCondLst>
                                    <p:cond delay="0"/>
                                  </p:stCondLst>
                                  <p:childTnLst>
                                    <p:set>
                                      <p:cBhvr>
                                        <p:cTn id="70" dur="1" fill="hold">
                                          <p:stCondLst>
                                            <p:cond delay="0"/>
                                          </p:stCondLst>
                                        </p:cTn>
                                        <p:tgtEl>
                                          <p:spTgt spid="99341"/>
                                        </p:tgtEl>
                                        <p:attrNameLst>
                                          <p:attrName>style.visibility</p:attrName>
                                        </p:attrNameLst>
                                      </p:cBhvr>
                                      <p:to>
                                        <p:strVal val="visible"/>
                                      </p:to>
                                    </p:set>
                                    <p:animEffect transition="in" filter="fade">
                                      <p:cBhvr>
                                        <p:cTn id="71" dur="2000"/>
                                        <p:tgtEl>
                                          <p:spTgt spid="99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7" grpId="0"/>
      <p:bldP spid="99334" grpId="0"/>
      <p:bldP spid="99336" grpId="0"/>
      <p:bldP spid="99338" grpId="0"/>
      <p:bldP spid="99340" grpId="0"/>
      <p:bldP spid="16" grpId="0"/>
      <p:bldP spid="17" grpId="0"/>
      <p:bldP spid="18" grpId="0"/>
      <p:bldP spid="99342"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p:cNvSpPr txBox="1">
            <a:spLocks noChangeArrowheads="1"/>
          </p:cNvSpPr>
          <p:nvPr/>
        </p:nvSpPr>
        <p:spPr bwMode="auto">
          <a:xfrm>
            <a:off x="755650" y="261938"/>
            <a:ext cx="2063750" cy="646112"/>
          </a:xfrm>
          <a:prstGeom prst="rect">
            <a:avLst/>
          </a:prstGeom>
          <a:noFill/>
          <a:ln w="9525">
            <a:noFill/>
            <a:miter lim="800000"/>
            <a:headEnd/>
            <a:tailEnd/>
          </a:ln>
          <a:effectLst/>
        </p:spPr>
        <p:txBody>
          <a:bodyPr wrap="none">
            <a:spAutoFit/>
          </a:bodyPr>
          <a:lstStyle/>
          <a:p>
            <a:pPr>
              <a:defRPr/>
            </a:pPr>
            <a:r>
              <a:rPr lang="es-AR" sz="3600" dirty="0">
                <a:solidFill>
                  <a:schemeClr val="tx2"/>
                </a:solidFill>
                <a:effectLst>
                  <a:outerShdw blurRad="38100" dist="38100" dir="2700000" algn="tl">
                    <a:srgbClr val="C0C0C0"/>
                  </a:outerShdw>
                </a:effectLst>
                <a:latin typeface="+mj-lt"/>
                <a:ea typeface="+mj-ea"/>
                <a:cs typeface="+mj-cs"/>
              </a:rPr>
              <a:t>Hipótesis</a:t>
            </a:r>
          </a:p>
        </p:txBody>
      </p:sp>
      <p:sp>
        <p:nvSpPr>
          <p:cNvPr id="43013" name="Text Box 5"/>
          <p:cNvSpPr txBox="1">
            <a:spLocks noChangeArrowheads="1"/>
          </p:cNvSpPr>
          <p:nvPr/>
        </p:nvSpPr>
        <p:spPr bwMode="auto">
          <a:xfrm>
            <a:off x="468313" y="1177925"/>
            <a:ext cx="8307387" cy="1569660"/>
          </a:xfrm>
          <a:prstGeom prst="rect">
            <a:avLst/>
          </a:prstGeom>
          <a:noFill/>
          <a:ln w="9525">
            <a:noFill/>
            <a:miter lim="800000"/>
            <a:headEnd/>
            <a:tailEnd/>
          </a:ln>
          <a:effectLst/>
        </p:spPr>
        <p:txBody>
          <a:bodyPr>
            <a:spAutoFit/>
          </a:bodyPr>
          <a:lstStyle/>
          <a:p>
            <a:pPr algn="ctr">
              <a:defRPr/>
            </a:pPr>
            <a:r>
              <a:rPr lang="es-AR" sz="2400" dirty="0" smtClean="0">
                <a:latin typeface="+mn-lt"/>
              </a:rPr>
              <a:t>Ambientes de suelos con </a:t>
            </a:r>
            <a:r>
              <a:rPr lang="es-AR" sz="2400" dirty="0">
                <a:latin typeface="+mn-lt"/>
              </a:rPr>
              <a:t>menos salinidad y mayor espesor </a:t>
            </a:r>
            <a:r>
              <a:rPr lang="es-AR" sz="2400" dirty="0" smtClean="0">
                <a:latin typeface="+mn-lt"/>
              </a:rPr>
              <a:t>del horizonte superficial arenoso permiten </a:t>
            </a:r>
            <a:r>
              <a:rPr lang="es-AR" sz="2400" dirty="0">
                <a:latin typeface="+mn-lt"/>
              </a:rPr>
              <a:t>el desarrollo de comunidades vegetales con mayor biodiversidad, mayor </a:t>
            </a:r>
            <a:r>
              <a:rPr lang="es-AR" sz="2400" dirty="0" err="1">
                <a:latin typeface="+mn-lt"/>
              </a:rPr>
              <a:t>resiliencia</a:t>
            </a:r>
            <a:r>
              <a:rPr lang="es-AR" sz="2400" dirty="0">
                <a:latin typeface="+mn-lt"/>
              </a:rPr>
              <a:t> y mayor potencial productivo.</a:t>
            </a:r>
            <a:endParaRPr lang="es-AR" sz="2400" dirty="0">
              <a:effectLst>
                <a:outerShdw blurRad="38100" dist="38100" dir="2700000" algn="tl">
                  <a:srgbClr val="C0C0C0"/>
                </a:outerShdw>
              </a:effectLst>
              <a:latin typeface="+mn-lt"/>
            </a:endParaRPr>
          </a:p>
        </p:txBody>
      </p:sp>
      <p:pic>
        <p:nvPicPr>
          <p:cNvPr id="43015" name="Picture 7" descr="Bordo"/>
          <p:cNvPicPr>
            <a:picLocks noChangeAspect="1" noChangeArrowheads="1"/>
          </p:cNvPicPr>
          <p:nvPr/>
        </p:nvPicPr>
        <p:blipFill>
          <a:blip r:embed="rId2" cstate="print"/>
          <a:srcRect/>
          <a:stretch>
            <a:fillRect/>
          </a:stretch>
        </p:blipFill>
        <p:spPr bwMode="auto">
          <a:xfrm>
            <a:off x="5219700" y="3514303"/>
            <a:ext cx="3816350" cy="2862263"/>
          </a:xfrm>
          <a:prstGeom prst="rect">
            <a:avLst/>
          </a:prstGeom>
          <a:ln>
            <a:noFill/>
          </a:ln>
          <a:effectLst>
            <a:softEdge rad="112500"/>
          </a:effectLst>
        </p:spPr>
      </p:pic>
      <p:pic>
        <p:nvPicPr>
          <p:cNvPr id="43018" name="Picture 10" descr="DSC_0004"/>
          <p:cNvPicPr>
            <a:picLocks noChangeAspect="1" noChangeArrowheads="1"/>
          </p:cNvPicPr>
          <p:nvPr/>
        </p:nvPicPr>
        <p:blipFill>
          <a:blip r:embed="rId3" cstate="print"/>
          <a:srcRect/>
          <a:stretch>
            <a:fillRect/>
          </a:stretch>
        </p:blipFill>
        <p:spPr bwMode="auto">
          <a:xfrm>
            <a:off x="684213" y="3536528"/>
            <a:ext cx="4248150" cy="2844800"/>
          </a:xfrm>
          <a:prstGeom prst="rect">
            <a:avLst/>
          </a:prstGeom>
          <a:ln>
            <a:noFill/>
          </a:ln>
          <a:effectLst>
            <a:softEdge rad="112500"/>
          </a:effectLst>
        </p:spPr>
      </p:pic>
      <p:sp>
        <p:nvSpPr>
          <p:cNvPr id="43019" name="AutoShape 11"/>
          <p:cNvSpPr>
            <a:spLocks noChangeArrowheads="1"/>
          </p:cNvSpPr>
          <p:nvPr/>
        </p:nvSpPr>
        <p:spPr bwMode="auto">
          <a:xfrm>
            <a:off x="4284663" y="4594225"/>
            <a:ext cx="1511300" cy="504825"/>
          </a:xfrm>
          <a:prstGeom prst="rightArrow">
            <a:avLst>
              <a:gd name="adj1" fmla="val 50000"/>
              <a:gd name="adj2" fmla="val 74843"/>
            </a:avLst>
          </a:prstGeom>
          <a:solidFill>
            <a:schemeClr val="accent1"/>
          </a:solidFill>
          <a:ln w="9525">
            <a:solidFill>
              <a:schemeClr val="tx1"/>
            </a:solidFill>
            <a:miter lim="800000"/>
            <a:headEnd/>
            <a:tailEnd/>
          </a:ln>
        </p:spPr>
        <p:txBody>
          <a:bodyPr wrap="none" anchor="ctr"/>
          <a:lstStyle/>
          <a:p>
            <a:endParaRPr lang="es-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2000"/>
                                        <p:tgtEl>
                                          <p:spTgt spid="430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8"/>
                                        </p:tgtEl>
                                        <p:attrNameLst>
                                          <p:attrName>style.visibility</p:attrName>
                                        </p:attrNameLst>
                                      </p:cBhvr>
                                      <p:to>
                                        <p:strVal val="visible"/>
                                      </p:to>
                                    </p:set>
                                    <p:animEffect transition="in" filter="fade">
                                      <p:cBhvr>
                                        <p:cTn id="12" dur="2000"/>
                                        <p:tgtEl>
                                          <p:spTgt spid="4301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3019"/>
                                        </p:tgtEl>
                                        <p:attrNameLst>
                                          <p:attrName>style.visibility</p:attrName>
                                        </p:attrNameLst>
                                      </p:cBhvr>
                                      <p:to>
                                        <p:strVal val="visible"/>
                                      </p:to>
                                    </p:set>
                                    <p:animEffect transition="in" filter="fade">
                                      <p:cBhvr>
                                        <p:cTn id="16" dur="2000"/>
                                        <p:tgtEl>
                                          <p:spTgt spid="43019"/>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Effect transition="in" filter="fade">
                                      <p:cBhvr>
                                        <p:cTn id="20" dur="2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ChangeArrowheads="1"/>
          </p:cNvSpPr>
          <p:nvPr/>
        </p:nvSpPr>
        <p:spPr bwMode="auto">
          <a:xfrm>
            <a:off x="250825" y="1936175"/>
            <a:ext cx="8713788" cy="3631763"/>
          </a:xfrm>
          <a:prstGeom prst="rect">
            <a:avLst/>
          </a:prstGeom>
          <a:noFill/>
          <a:ln w="9525">
            <a:noFill/>
            <a:miter lim="800000"/>
            <a:headEnd/>
            <a:tailEnd/>
          </a:ln>
          <a:effectLst/>
        </p:spPr>
        <p:txBody>
          <a:bodyPr anchor="ctr">
            <a:spAutoFit/>
          </a:bodyPr>
          <a:lstStyle/>
          <a:p>
            <a:pPr algn="ctr">
              <a:defRPr/>
            </a:pPr>
            <a:r>
              <a:rPr lang="es-ES" sz="2400" b="1" dirty="0">
                <a:effectLst>
                  <a:outerShdw blurRad="38100" dist="38100" dir="2700000" algn="tl">
                    <a:srgbClr val="C0C0C0"/>
                  </a:outerShdw>
                </a:effectLst>
                <a:latin typeface="+mn-lt"/>
              </a:rPr>
              <a:t>Objetivo general:</a:t>
            </a:r>
            <a:r>
              <a:rPr lang="es-ES" sz="2400" dirty="0">
                <a:effectLst>
                  <a:outerShdw blurRad="38100" dist="38100" dir="2700000" algn="tl">
                    <a:srgbClr val="C0C0C0"/>
                  </a:outerShdw>
                </a:effectLst>
                <a:latin typeface="+mn-lt"/>
              </a:rPr>
              <a:t> </a:t>
            </a:r>
          </a:p>
          <a:p>
            <a:pPr algn="ctr">
              <a:defRPr/>
            </a:pPr>
            <a:r>
              <a:rPr lang="es-ES" sz="2400" dirty="0">
                <a:effectLst>
                  <a:outerShdw blurRad="38100" dist="38100" dir="2700000" algn="tl">
                    <a:srgbClr val="C0C0C0"/>
                  </a:outerShdw>
                </a:effectLst>
                <a:latin typeface="+mn-lt"/>
              </a:rPr>
              <a:t>Identificar y comprender </a:t>
            </a:r>
            <a:r>
              <a:rPr lang="es-ES" sz="2400" dirty="0" smtClean="0">
                <a:effectLst>
                  <a:outerShdw blurRad="38100" dist="38100" dir="2700000" algn="tl">
                    <a:srgbClr val="C0C0C0"/>
                  </a:outerShdw>
                </a:effectLst>
                <a:latin typeface="+mn-lt"/>
              </a:rPr>
              <a:t>la dinámica de la </a:t>
            </a:r>
            <a:r>
              <a:rPr lang="es-ES" sz="2400" dirty="0">
                <a:effectLst>
                  <a:outerShdw blurRad="38100" dist="38100" dir="2700000" algn="tl">
                    <a:srgbClr val="C0C0C0"/>
                  </a:outerShdw>
                </a:effectLst>
                <a:latin typeface="+mn-lt"/>
              </a:rPr>
              <a:t>vegetación en el área de las Salinas Grandes (Catamarca). </a:t>
            </a:r>
          </a:p>
          <a:p>
            <a:pPr algn="ctr">
              <a:defRPr/>
            </a:pPr>
            <a:endParaRPr lang="es-ES" sz="2400" dirty="0">
              <a:effectLst>
                <a:outerShdw blurRad="38100" dist="38100" dir="2700000" algn="tl">
                  <a:srgbClr val="C0C0C0"/>
                </a:outerShdw>
              </a:effectLst>
              <a:latin typeface="+mn-lt"/>
            </a:endParaRPr>
          </a:p>
          <a:p>
            <a:pPr algn="ctr">
              <a:defRPr/>
            </a:pPr>
            <a:r>
              <a:rPr lang="es-ES" sz="2400" b="1" dirty="0">
                <a:effectLst>
                  <a:outerShdw blurRad="38100" dist="38100" dir="2700000" algn="tl">
                    <a:srgbClr val="C0C0C0"/>
                  </a:outerShdw>
                </a:effectLst>
                <a:latin typeface="+mn-lt"/>
              </a:rPr>
              <a:t>Objetivos particulares:</a:t>
            </a:r>
          </a:p>
          <a:p>
            <a:pPr algn="ctr">
              <a:buFontTx/>
              <a:buChar char="-"/>
              <a:defRPr/>
            </a:pPr>
            <a:r>
              <a:rPr lang="es-AR" sz="2400" dirty="0" smtClean="0">
                <a:effectLst>
                  <a:outerShdw blurRad="38100" dist="38100" dir="2700000" algn="tl">
                    <a:srgbClr val="C0C0C0"/>
                  </a:outerShdw>
                </a:effectLst>
                <a:latin typeface="+mn-lt"/>
              </a:rPr>
              <a:t>Modelar la sucesión primaria de </a:t>
            </a:r>
            <a:r>
              <a:rPr lang="es-AR" sz="2400" dirty="0">
                <a:effectLst>
                  <a:outerShdw blurRad="38100" dist="38100" dir="2700000" algn="tl">
                    <a:srgbClr val="C0C0C0"/>
                  </a:outerShdw>
                </a:effectLst>
                <a:latin typeface="+mn-lt"/>
              </a:rPr>
              <a:t>las comunidades vegetales desde un punto de vista termodinámico</a:t>
            </a:r>
            <a:r>
              <a:rPr lang="es-AR" sz="2400" dirty="0" smtClean="0">
                <a:effectLst>
                  <a:outerShdw blurRad="38100" dist="38100" dir="2700000" algn="tl">
                    <a:srgbClr val="C0C0C0"/>
                  </a:outerShdw>
                </a:effectLst>
                <a:latin typeface="+mn-lt"/>
              </a:rPr>
              <a:t>.</a:t>
            </a:r>
          </a:p>
          <a:p>
            <a:pPr algn="ctr">
              <a:buFontTx/>
              <a:buChar char="-"/>
              <a:defRPr/>
            </a:pPr>
            <a:r>
              <a:rPr lang="es-AR" sz="2400" dirty="0" smtClean="0">
                <a:effectLst>
                  <a:outerShdw blurRad="38100" dist="38100" dir="2700000" algn="tl">
                    <a:srgbClr val="C0C0C0"/>
                  </a:outerShdw>
                </a:effectLst>
                <a:latin typeface="+mn-lt"/>
              </a:rPr>
              <a:t>Evaluar el modelo sobre sucesiones secundarias (disturbios).</a:t>
            </a:r>
          </a:p>
          <a:p>
            <a:pPr algn="ctr">
              <a:buFontTx/>
              <a:buChar char="-"/>
              <a:defRPr/>
            </a:pPr>
            <a:endParaRPr lang="es-ES" sz="2000" dirty="0">
              <a:effectLst>
                <a:outerShdw blurRad="38100" dist="38100" dir="2700000" algn="tl">
                  <a:srgbClr val="C0C0C0"/>
                </a:outerShdw>
              </a:effectLst>
              <a:latin typeface="+mn-lt"/>
            </a:endParaRPr>
          </a:p>
          <a:p>
            <a:pPr algn="ctr">
              <a:buFontTx/>
              <a:buChar char="-"/>
              <a:defRPr/>
            </a:pPr>
            <a:endParaRPr lang="es-ES" dirty="0">
              <a:effectLst>
                <a:outerShdw blurRad="38100" dist="38100" dir="2700000" algn="tl">
                  <a:srgbClr val="C0C0C0"/>
                </a:outerShdw>
              </a:effectLst>
              <a:latin typeface="+mn-lt"/>
            </a:endParaRPr>
          </a:p>
        </p:txBody>
      </p:sp>
      <p:sp>
        <p:nvSpPr>
          <p:cNvPr id="36873" name="Text Box 9"/>
          <p:cNvSpPr txBox="1">
            <a:spLocks noChangeArrowheads="1"/>
          </p:cNvSpPr>
          <p:nvPr/>
        </p:nvSpPr>
        <p:spPr bwMode="auto">
          <a:xfrm>
            <a:off x="971550" y="560388"/>
            <a:ext cx="7127875" cy="646112"/>
          </a:xfrm>
          <a:prstGeom prst="rect">
            <a:avLst/>
          </a:prstGeom>
          <a:noFill/>
          <a:ln w="9525">
            <a:noFill/>
            <a:miter lim="800000"/>
            <a:headEnd/>
            <a:tailEnd/>
          </a:ln>
          <a:effectLst/>
        </p:spPr>
        <p:txBody>
          <a:bodyPr>
            <a:spAutoFit/>
          </a:bodyPr>
          <a:lstStyle/>
          <a:p>
            <a:pPr algn="ctr">
              <a:spcBef>
                <a:spcPct val="50000"/>
              </a:spcBef>
              <a:defRPr/>
            </a:pPr>
            <a:r>
              <a:rPr lang="es-AR" sz="3600" dirty="0">
                <a:solidFill>
                  <a:schemeClr val="tx2"/>
                </a:solidFill>
                <a:effectLst>
                  <a:outerShdw blurRad="38100" dist="38100" dir="2700000" algn="tl">
                    <a:srgbClr val="C0C0C0"/>
                  </a:outerShdw>
                </a:effectLst>
                <a:latin typeface="+mj-lt"/>
                <a:ea typeface="+mj-ea"/>
                <a:cs typeface="+mj-cs"/>
              </a:rPr>
              <a:t>Objetivos</a:t>
            </a:r>
            <a:endParaRPr lang="es-ES" sz="3600" dirty="0">
              <a:solidFill>
                <a:schemeClr val="tx2"/>
              </a:solidFill>
              <a:effectLst>
                <a:outerShdw blurRad="38100" dist="38100" dir="2700000" algn="tl">
                  <a:srgbClr val="C0C0C0"/>
                </a:outerShdw>
              </a:effectLst>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539750" y="5229225"/>
            <a:ext cx="8229600" cy="1069975"/>
          </a:xfrm>
        </p:spPr>
        <p:txBody>
          <a:bodyPr>
            <a:normAutofit/>
          </a:bodyPr>
          <a:lstStyle/>
          <a:p>
            <a:pPr algn="r" eaLnBrk="1" fontAlgn="auto" hangingPunct="1">
              <a:spcAft>
                <a:spcPts val="0"/>
              </a:spcAft>
              <a:defRPr/>
            </a:pPr>
            <a:r>
              <a:rPr lang="es-AR" b="1" dirty="0" smtClean="0">
                <a:solidFill>
                  <a:schemeClr val="tx1"/>
                </a:solidFill>
                <a:effectLst>
                  <a:outerShdw blurRad="38100" dist="38100" dir="2700000" algn="tl">
                    <a:srgbClr val="C0C0C0"/>
                  </a:outerShdw>
                </a:effectLst>
              </a:rPr>
              <a:t>Materiales y métodos</a:t>
            </a: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5 Imagen" descr="aregentina.jpg"/>
          <p:cNvPicPr>
            <a:picLocks noChangeAspect="1"/>
          </p:cNvPicPr>
          <p:nvPr/>
        </p:nvPicPr>
        <p:blipFill>
          <a:blip r:embed="rId2" cstate="print"/>
          <a:srcRect/>
          <a:stretch>
            <a:fillRect/>
          </a:stretch>
        </p:blipFill>
        <p:spPr bwMode="auto">
          <a:xfrm>
            <a:off x="-46038" y="0"/>
            <a:ext cx="9236076" cy="6858000"/>
          </a:xfrm>
          <a:prstGeom prst="rect">
            <a:avLst/>
          </a:prstGeom>
          <a:noFill/>
          <a:ln w="9525">
            <a:noFill/>
            <a:miter lim="800000"/>
            <a:headEnd/>
            <a:tailEnd/>
          </a:ln>
        </p:spPr>
      </p:pic>
      <p:sp>
        <p:nvSpPr>
          <p:cNvPr id="18435" name="Rectangle 2"/>
          <p:cNvSpPr>
            <a:spLocks noGrp="1" noChangeArrowheads="1"/>
          </p:cNvSpPr>
          <p:nvPr>
            <p:ph type="title"/>
          </p:nvPr>
        </p:nvSpPr>
        <p:spPr/>
        <p:txBody>
          <a:bodyPr/>
          <a:lstStyle/>
          <a:p>
            <a:pPr eaLnBrk="1" hangingPunct="1"/>
            <a:r>
              <a:rPr lang="es-ES" sz="3600" smtClean="0">
                <a:solidFill>
                  <a:schemeClr val="bg1"/>
                </a:solidFill>
              </a:rPr>
              <a:t>Localización</a:t>
            </a:r>
          </a:p>
        </p:txBody>
      </p:sp>
      <p:sp>
        <p:nvSpPr>
          <p:cNvPr id="22532" name="Rectangle 4" descr="salinas grandes sin rutas 2"/>
          <p:cNvSpPr>
            <a:spLocks noChangeArrowheads="1"/>
          </p:cNvSpPr>
          <p:nvPr/>
        </p:nvSpPr>
        <p:spPr bwMode="auto">
          <a:xfrm>
            <a:off x="-468313" y="-387350"/>
            <a:ext cx="9144001" cy="6858000"/>
          </a:xfrm>
          <a:prstGeom prst="rect">
            <a:avLst/>
          </a:prstGeom>
          <a:blipFill dpi="0" rotWithShape="0">
            <a:blip r:embed="rId3" cstate="print"/>
            <a:srcRect/>
            <a:stretch>
              <a:fillRect/>
            </a:stretch>
          </a:blipFill>
          <a:ln w="9525">
            <a:noFill/>
            <a:miter lim="800000"/>
            <a:headEnd/>
            <a:tailEnd/>
          </a:ln>
        </p:spPr>
        <p:txBody>
          <a:bodyPr wrap="none" anchor="ctr"/>
          <a:lstStyle/>
          <a:p>
            <a:endParaRPr lang="es-AR"/>
          </a:p>
        </p:txBody>
      </p:sp>
      <p:sp>
        <p:nvSpPr>
          <p:cNvPr id="22534" name="Freeform 6"/>
          <p:cNvSpPr>
            <a:spLocks/>
          </p:cNvSpPr>
          <p:nvPr/>
        </p:nvSpPr>
        <p:spPr bwMode="auto">
          <a:xfrm>
            <a:off x="2843213" y="2420938"/>
            <a:ext cx="2447925" cy="3168650"/>
          </a:xfrm>
          <a:custGeom>
            <a:avLst/>
            <a:gdLst>
              <a:gd name="T0" fmla="*/ 2147483647 w 1542"/>
              <a:gd name="T1" fmla="*/ 2147483647 h 1996"/>
              <a:gd name="T2" fmla="*/ 0 w 1542"/>
              <a:gd name="T3" fmla="*/ 2147483647 h 1996"/>
              <a:gd name="T4" fmla="*/ 2147483647 w 1542"/>
              <a:gd name="T5" fmla="*/ 2147483647 h 1996"/>
              <a:gd name="T6" fmla="*/ 2147483647 w 1542"/>
              <a:gd name="T7" fmla="*/ 2147483647 h 1996"/>
              <a:gd name="T8" fmla="*/ 2147483647 w 1542"/>
              <a:gd name="T9" fmla="*/ 0 h 1996"/>
              <a:gd name="T10" fmla="*/ 2147483647 w 1542"/>
              <a:gd name="T11" fmla="*/ 2147483647 h 1996"/>
              <a:gd name="T12" fmla="*/ 2147483647 w 1542"/>
              <a:gd name="T13" fmla="*/ 2147483647 h 1996"/>
              <a:gd name="T14" fmla="*/ 2147483647 w 1542"/>
              <a:gd name="T15" fmla="*/ 2147483647 h 1996"/>
              <a:gd name="T16" fmla="*/ 2147483647 w 1542"/>
              <a:gd name="T17" fmla="*/ 2147483647 h 1996"/>
              <a:gd name="T18" fmla="*/ 2147483647 w 1542"/>
              <a:gd name="T19" fmla="*/ 2147483647 h 19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2"/>
              <a:gd name="T31" fmla="*/ 0 h 1996"/>
              <a:gd name="T32" fmla="*/ 1542 w 1542"/>
              <a:gd name="T33" fmla="*/ 1996 h 19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2" h="1996">
                <a:moveTo>
                  <a:pt x="408" y="1996"/>
                </a:moveTo>
                <a:lnTo>
                  <a:pt x="0" y="726"/>
                </a:lnTo>
                <a:lnTo>
                  <a:pt x="227" y="726"/>
                </a:lnTo>
                <a:lnTo>
                  <a:pt x="227" y="499"/>
                </a:lnTo>
                <a:lnTo>
                  <a:pt x="1270" y="0"/>
                </a:lnTo>
                <a:lnTo>
                  <a:pt x="1542" y="635"/>
                </a:lnTo>
                <a:lnTo>
                  <a:pt x="1361" y="680"/>
                </a:lnTo>
                <a:lnTo>
                  <a:pt x="1451" y="1497"/>
                </a:lnTo>
                <a:lnTo>
                  <a:pt x="998" y="1860"/>
                </a:lnTo>
                <a:lnTo>
                  <a:pt x="408" y="1996"/>
                </a:lnTo>
                <a:close/>
              </a:path>
            </a:pathLst>
          </a:custGeom>
          <a:solidFill>
            <a:schemeClr val="accent1">
              <a:alpha val="50195"/>
            </a:schemeClr>
          </a:solidFill>
          <a:ln w="9525">
            <a:solidFill>
              <a:schemeClr val="tx1"/>
            </a:solidFill>
            <a:round/>
            <a:headEnd/>
            <a:tailEnd/>
          </a:ln>
        </p:spPr>
        <p:txBody>
          <a:bodyPr/>
          <a:lstStyle/>
          <a:p>
            <a:endParaRPr lang="es-AR"/>
          </a:p>
        </p:txBody>
      </p:sp>
      <p:sp>
        <p:nvSpPr>
          <p:cNvPr id="22535" name="Text Box 7"/>
          <p:cNvSpPr txBox="1">
            <a:spLocks noChangeArrowheads="1"/>
          </p:cNvSpPr>
          <p:nvPr/>
        </p:nvSpPr>
        <p:spPr bwMode="auto">
          <a:xfrm>
            <a:off x="3348038" y="3860800"/>
            <a:ext cx="1581150" cy="396875"/>
          </a:xfrm>
          <a:prstGeom prst="rect">
            <a:avLst/>
          </a:prstGeom>
          <a:noFill/>
          <a:ln w="9525">
            <a:noFill/>
            <a:miter lim="800000"/>
            <a:headEnd/>
            <a:tailEnd/>
          </a:ln>
        </p:spPr>
        <p:txBody>
          <a:bodyPr wrap="none">
            <a:spAutoFit/>
          </a:bodyPr>
          <a:lstStyle/>
          <a:p>
            <a:r>
              <a:rPr lang="es-AR" sz="2000"/>
              <a:t>400.000 has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0"/>
                                        <p:tgtEl>
                                          <p:spTgt spid="22532"/>
                                        </p:tgtEl>
                                      </p:cBhvr>
                                    </p:animEffect>
                                    <p:anim calcmode="lin" valueType="num">
                                      <p:cBhvr>
                                        <p:cTn id="8" dur="5000" fill="hold"/>
                                        <p:tgtEl>
                                          <p:spTgt spid="22532"/>
                                        </p:tgtEl>
                                        <p:attrNameLst>
                                          <p:attrName>style.rotation</p:attrName>
                                        </p:attrNameLst>
                                      </p:cBhvr>
                                      <p:tavLst>
                                        <p:tav tm="0">
                                          <p:val>
                                            <p:fltVal val="720"/>
                                          </p:val>
                                        </p:tav>
                                        <p:tav tm="100000">
                                          <p:val>
                                            <p:fltVal val="0"/>
                                          </p:val>
                                        </p:tav>
                                      </p:tavLst>
                                    </p:anim>
                                    <p:anim calcmode="lin" valueType="num">
                                      <p:cBhvr>
                                        <p:cTn id="9" dur="5000" fill="hold"/>
                                        <p:tgtEl>
                                          <p:spTgt spid="22532"/>
                                        </p:tgtEl>
                                        <p:attrNameLst>
                                          <p:attrName>ppt_h</p:attrName>
                                        </p:attrNameLst>
                                      </p:cBhvr>
                                      <p:tavLst>
                                        <p:tav tm="0">
                                          <p:val>
                                            <p:fltVal val="0"/>
                                          </p:val>
                                        </p:tav>
                                        <p:tav tm="100000">
                                          <p:val>
                                            <p:strVal val="#ppt_h"/>
                                          </p:val>
                                        </p:tav>
                                      </p:tavLst>
                                    </p:anim>
                                    <p:anim calcmode="lin" valueType="num">
                                      <p:cBhvr>
                                        <p:cTn id="10" dur="5000" fill="hold"/>
                                        <p:tgtEl>
                                          <p:spTgt spid="22532"/>
                                        </p:tgtEl>
                                        <p:attrNameLst>
                                          <p:attrName>ppt_w</p:attrName>
                                        </p:attrNameLst>
                                      </p:cBhvr>
                                      <p:tavLst>
                                        <p:tav tm="0">
                                          <p:val>
                                            <p:fltVal val="0"/>
                                          </p:val>
                                        </p:tav>
                                        <p:tav tm="100000">
                                          <p:val>
                                            <p:strVal val="#ppt_w"/>
                                          </p:val>
                                        </p:tav>
                                      </p:tavLst>
                                    </p:anim>
                                  </p:childTnLst>
                                </p:cTn>
                              </p:par>
                              <p:par>
                                <p:cTn id="11" presetID="63" presetClass="path" presetSubtype="0" accel="50000" decel="50000" fill="hold" grpId="1" nodeType="withEffect">
                                  <p:stCondLst>
                                    <p:cond delay="0"/>
                                  </p:stCondLst>
                                  <p:childTnLst>
                                    <p:animMotion origin="layout" path="M -4.72222E-6 4.21965E-6 L 0.05122 0.05641 " pathEditMode="relative" rAng="0" ptsTypes="AA">
                                      <p:cBhvr>
                                        <p:cTn id="12" dur="5000" fill="hold"/>
                                        <p:tgtEl>
                                          <p:spTgt spid="22532"/>
                                        </p:tgtEl>
                                        <p:attrNameLst>
                                          <p:attrName>ppt_x</p:attrName>
                                          <p:attrName>ppt_y</p:attrName>
                                        </p:attrNameLst>
                                      </p:cBhvr>
                                      <p:rCtr x="26" y="28"/>
                                    </p:animMotion>
                                  </p:childTnLst>
                                </p:cTn>
                              </p:par>
                            </p:childTnLst>
                          </p:cTn>
                        </p:par>
                        <p:par>
                          <p:cTn id="13" fill="hold">
                            <p:stCondLst>
                              <p:cond delay="5000"/>
                            </p:stCondLst>
                            <p:childTnLst>
                              <p:par>
                                <p:cTn id="14" presetID="10" presetClass="entr" presetSubtype="0" fill="hold" grpId="0" nodeType="after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fade">
                                      <p:cBhvr>
                                        <p:cTn id="16" dur="2000"/>
                                        <p:tgtEl>
                                          <p:spTgt spid="225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fade">
                                      <p:cBhvr>
                                        <p:cTn id="19"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2" grpId="1" animBg="1"/>
      <p:bldP spid="22534" grpId="0" animBg="1"/>
      <p:bldP spid="225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normAutofit/>
          </a:bodyPr>
          <a:lstStyle/>
          <a:p>
            <a:pPr eaLnBrk="1" fontAlgn="auto" hangingPunct="1">
              <a:spcAft>
                <a:spcPts val="0"/>
              </a:spcAft>
              <a:defRPr/>
            </a:pPr>
            <a:r>
              <a:rPr lang="es-AR" sz="3600" b="1" dirty="0" smtClean="0">
                <a:solidFill>
                  <a:schemeClr val="tx1"/>
                </a:solidFill>
                <a:effectLst>
                  <a:outerShdw blurRad="38100" dist="38100" dir="2700000" algn="tl">
                    <a:srgbClr val="C0C0C0"/>
                  </a:outerShdw>
                </a:effectLst>
                <a:ea typeface="+mn-ea"/>
                <a:cs typeface="+mn-cs"/>
              </a:rPr>
              <a:t>Clima</a:t>
            </a:r>
          </a:p>
        </p:txBody>
      </p:sp>
      <p:sp>
        <p:nvSpPr>
          <p:cNvPr id="17411" name="2 Marcador de contenido"/>
          <p:cNvSpPr>
            <a:spLocks noGrp="1"/>
          </p:cNvSpPr>
          <p:nvPr>
            <p:ph idx="1"/>
          </p:nvPr>
        </p:nvSpPr>
        <p:spPr>
          <a:xfrm>
            <a:off x="457200" y="1412875"/>
            <a:ext cx="8229600" cy="4525963"/>
          </a:xfrm>
        </p:spPr>
        <p:txBody>
          <a:bodyPr>
            <a:normAutofit lnSpcReduction="10000"/>
          </a:bodyPr>
          <a:lstStyle/>
          <a:p>
            <a:pPr marL="365760" indent="-256032" eaLnBrk="1" fontAlgn="auto" hangingPunct="1">
              <a:spcAft>
                <a:spcPts val="0"/>
              </a:spcAft>
              <a:buClr>
                <a:schemeClr val="accent3"/>
              </a:buClr>
              <a:buFont typeface="Georgia"/>
              <a:buChar char="•"/>
              <a:defRPr/>
            </a:pPr>
            <a:r>
              <a:rPr lang="es-AR" sz="2400" dirty="0" smtClean="0"/>
              <a:t>Semiárido, con inviernos secos, altas variaciones de temperatura y precipitaciones, y altas tasas de evapotranspiración. </a:t>
            </a:r>
          </a:p>
          <a:p>
            <a:pPr marL="365760" indent="-256032" eaLnBrk="1" fontAlgn="auto" hangingPunct="1">
              <a:spcAft>
                <a:spcPts val="0"/>
              </a:spcAft>
              <a:buClr>
                <a:schemeClr val="accent3"/>
              </a:buClr>
              <a:buFont typeface="Georgia"/>
              <a:buChar char="•"/>
              <a:defRPr/>
            </a:pPr>
            <a:r>
              <a:rPr lang="es-AR" sz="2400" dirty="0" smtClean="0"/>
              <a:t>Temperatura media anual de 20,5ºC, con temperaturas máximas y mínimas absolutas de 42 y -6ºC, respectivamente. </a:t>
            </a:r>
          </a:p>
          <a:p>
            <a:pPr marL="365760" indent="-256032" eaLnBrk="1" fontAlgn="auto" hangingPunct="1">
              <a:spcAft>
                <a:spcPts val="0"/>
              </a:spcAft>
              <a:buClr>
                <a:schemeClr val="accent3"/>
              </a:buClr>
              <a:buFont typeface="Georgia"/>
              <a:buChar char="•"/>
              <a:defRPr/>
            </a:pPr>
            <a:r>
              <a:rPr lang="es-AR" sz="2400" dirty="0" smtClean="0"/>
              <a:t>Promedio de precipitaciones anuales entre 300 y 500 mm</a:t>
            </a:r>
          </a:p>
          <a:p>
            <a:pPr marL="365760" indent="-256032" eaLnBrk="1" fontAlgn="auto" hangingPunct="1">
              <a:spcAft>
                <a:spcPts val="0"/>
              </a:spcAft>
              <a:buClr>
                <a:schemeClr val="accent3"/>
              </a:buClr>
              <a:buFont typeface="Georgia"/>
              <a:buChar char="•"/>
              <a:defRPr/>
            </a:pPr>
            <a:r>
              <a:rPr lang="es-AR" sz="2400" dirty="0" smtClean="0"/>
              <a:t>Evapotranspiración potencial anual de 950 mm, con déficit hídrico durante todo el año.</a:t>
            </a:r>
          </a:p>
          <a:p>
            <a:pPr marL="365760" indent="-256032" eaLnBrk="1" fontAlgn="auto" hangingPunct="1">
              <a:spcAft>
                <a:spcPts val="0"/>
              </a:spcAft>
              <a:buClr>
                <a:schemeClr val="accent3"/>
              </a:buClr>
              <a:buFont typeface="Georgia"/>
              <a:buChar char="•"/>
              <a:defRPr/>
            </a:pPr>
            <a:r>
              <a:rPr lang="es-AR" sz="2400" dirty="0" smtClean="0"/>
              <a:t>Vientos predominantes con dirección noreste-suroeste y de este-oeste durante los meses más secos.</a:t>
            </a:r>
          </a:p>
          <a:p>
            <a:pPr marL="365760" indent="-256032" eaLnBrk="1" fontAlgn="auto" hangingPunct="1">
              <a:spcAft>
                <a:spcPts val="0"/>
              </a:spcAft>
              <a:buClr>
                <a:schemeClr val="accent3"/>
              </a:buClr>
              <a:buFont typeface="Georgia"/>
              <a:buChar char="•"/>
              <a:defRPr/>
            </a:pPr>
            <a:endParaRPr lang="es-AR" sz="2000" dirty="0" smtClean="0"/>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0" name="Text Box 12"/>
          <p:cNvSpPr txBox="1">
            <a:spLocks noChangeArrowheads="1"/>
          </p:cNvSpPr>
          <p:nvPr/>
        </p:nvSpPr>
        <p:spPr bwMode="auto">
          <a:xfrm>
            <a:off x="0" y="624607"/>
            <a:ext cx="9144000" cy="1292225"/>
          </a:xfrm>
          <a:prstGeom prst="rect">
            <a:avLst/>
          </a:prstGeom>
          <a:noFill/>
          <a:ln w="9525">
            <a:noFill/>
            <a:miter lim="800000"/>
            <a:headEnd/>
            <a:tailEnd/>
          </a:ln>
          <a:effectLst/>
        </p:spPr>
        <p:txBody>
          <a:bodyPr>
            <a:spAutoFit/>
          </a:bodyPr>
          <a:lstStyle/>
          <a:p>
            <a:pPr>
              <a:defRPr/>
            </a:pPr>
            <a:r>
              <a:rPr lang="en-US" sz="3600" b="1" dirty="0" err="1">
                <a:effectLst>
                  <a:outerShdw blurRad="38100" dist="38100" dir="2700000" algn="tl">
                    <a:srgbClr val="C0C0C0"/>
                  </a:outerShdw>
                </a:effectLst>
                <a:latin typeface="+mj-lt"/>
              </a:rPr>
              <a:t>Aplicación</a:t>
            </a:r>
            <a:r>
              <a:rPr lang="en-US" sz="3600" b="1" dirty="0">
                <a:effectLst>
                  <a:outerShdw blurRad="38100" dist="38100" dir="2700000" algn="tl">
                    <a:srgbClr val="C0C0C0"/>
                  </a:outerShdw>
                </a:effectLst>
                <a:latin typeface="+mj-lt"/>
              </a:rPr>
              <a:t> de </a:t>
            </a:r>
            <a:r>
              <a:rPr lang="en-US" sz="3600" b="1" dirty="0" err="1">
                <a:effectLst>
                  <a:outerShdw blurRad="38100" dist="38100" dir="2700000" algn="tl">
                    <a:srgbClr val="C0C0C0"/>
                  </a:outerShdw>
                </a:effectLst>
                <a:latin typeface="+mj-lt"/>
              </a:rPr>
              <a:t>técnicas</a:t>
            </a:r>
            <a:r>
              <a:rPr lang="en-US" sz="3600" b="1" dirty="0">
                <a:effectLst>
                  <a:outerShdw blurRad="38100" dist="38100" dir="2700000" algn="tl">
                    <a:srgbClr val="C0C0C0"/>
                  </a:outerShdw>
                </a:effectLst>
                <a:latin typeface="+mj-lt"/>
              </a:rPr>
              <a:t> de </a:t>
            </a:r>
            <a:r>
              <a:rPr lang="en-US" sz="3600" b="1" dirty="0" err="1">
                <a:effectLst>
                  <a:outerShdw blurRad="38100" dist="38100" dir="2700000" algn="tl">
                    <a:srgbClr val="C0C0C0"/>
                  </a:outerShdw>
                </a:effectLst>
                <a:latin typeface="+mj-lt"/>
              </a:rPr>
              <a:t>teledetección</a:t>
            </a:r>
            <a:endParaRPr lang="en-US" sz="3600" b="1" dirty="0">
              <a:effectLst>
                <a:outerShdw blurRad="38100" dist="38100" dir="2700000" algn="tl">
                  <a:srgbClr val="C0C0C0"/>
                </a:outerShdw>
              </a:effectLst>
              <a:latin typeface="+mj-lt"/>
            </a:endParaRPr>
          </a:p>
          <a:p>
            <a:pPr>
              <a:defRPr/>
            </a:pPr>
            <a:endParaRPr lang="en-US" dirty="0">
              <a:effectLst>
                <a:outerShdw blurRad="38100" dist="38100" dir="2700000" algn="tl">
                  <a:srgbClr val="C0C0C0"/>
                </a:outerShdw>
              </a:effectLst>
            </a:endParaRPr>
          </a:p>
          <a:p>
            <a:pPr>
              <a:buFont typeface="Wingdings" pitchFamily="2" charset="2"/>
              <a:buChar char="Ø"/>
              <a:defRPr/>
            </a:pPr>
            <a:r>
              <a:rPr lang="en-US" sz="2400" dirty="0" err="1">
                <a:effectLst>
                  <a:outerShdw blurRad="38100" dist="38100" dir="2700000" algn="tl">
                    <a:srgbClr val="C0C0C0"/>
                  </a:outerShdw>
                </a:effectLst>
              </a:rPr>
              <a:t>Identificación</a:t>
            </a:r>
            <a:r>
              <a:rPr lang="en-US" sz="2400" dirty="0">
                <a:effectLst>
                  <a:outerShdw blurRad="38100" dist="38100" dir="2700000" algn="tl">
                    <a:srgbClr val="C0C0C0"/>
                  </a:outerShdw>
                </a:effectLst>
              </a:rPr>
              <a:t> de sub-</a:t>
            </a:r>
            <a:r>
              <a:rPr lang="en-US" sz="2400" dirty="0" err="1">
                <a:effectLst>
                  <a:outerShdw blurRad="38100" dist="38100" dir="2700000" algn="tl">
                    <a:srgbClr val="C0C0C0"/>
                  </a:outerShdw>
                </a:effectLst>
              </a:rPr>
              <a:t>ambientes</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por</a:t>
            </a:r>
            <a:r>
              <a:rPr lang="en-US" sz="2400" dirty="0">
                <a:effectLst>
                  <a:outerShdw blurRad="38100" dist="38100" dir="2700000" algn="tl">
                    <a:srgbClr val="C0C0C0"/>
                  </a:outerShdw>
                </a:effectLst>
              </a:rPr>
              <a:t> </a:t>
            </a:r>
            <a:r>
              <a:rPr lang="en-US" sz="2400" dirty="0" err="1">
                <a:effectLst>
                  <a:outerShdw blurRad="38100" dist="38100" dir="2700000" algn="tl">
                    <a:srgbClr val="C0C0C0"/>
                  </a:outerShdw>
                </a:effectLst>
              </a:rPr>
              <a:t>teledetección</a:t>
            </a:r>
            <a:r>
              <a:rPr lang="en-US" sz="2400" dirty="0">
                <a:effectLst>
                  <a:outerShdw blurRad="38100" dist="38100" dir="2700000" algn="tl">
                    <a:srgbClr val="C0C0C0"/>
                  </a:outerShdw>
                </a:effectLst>
              </a:rPr>
              <a:t>. </a:t>
            </a:r>
          </a:p>
        </p:txBody>
      </p:sp>
      <p:sp>
        <p:nvSpPr>
          <p:cNvPr id="32782" name="Text Box 14"/>
          <p:cNvSpPr txBox="1">
            <a:spLocks noChangeArrowheads="1"/>
          </p:cNvSpPr>
          <p:nvPr/>
        </p:nvSpPr>
        <p:spPr bwMode="auto">
          <a:xfrm>
            <a:off x="0" y="2492375"/>
            <a:ext cx="8964613" cy="2554288"/>
          </a:xfrm>
          <a:prstGeom prst="rect">
            <a:avLst/>
          </a:prstGeom>
          <a:noFill/>
          <a:ln w="9525">
            <a:noFill/>
            <a:miter lim="800000"/>
            <a:headEnd/>
            <a:tailEnd/>
          </a:ln>
          <a:effectLst/>
        </p:spPr>
        <p:txBody>
          <a:bodyPr>
            <a:spAutoFit/>
          </a:bodyPr>
          <a:lstStyle/>
          <a:p>
            <a:pPr>
              <a:spcBef>
                <a:spcPct val="50000"/>
              </a:spcBef>
              <a:defRPr/>
            </a:pPr>
            <a:r>
              <a:rPr lang="es-ES_tradnl" sz="3600" b="1" dirty="0">
                <a:effectLst>
                  <a:outerShdw blurRad="38100" dist="38100" dir="2700000" algn="tl">
                    <a:srgbClr val="C0C0C0"/>
                  </a:outerShdw>
                </a:effectLst>
                <a:latin typeface="+mj-lt"/>
              </a:rPr>
              <a:t>Fase exploratoria</a:t>
            </a:r>
          </a:p>
          <a:p>
            <a:pPr>
              <a:spcBef>
                <a:spcPts val="0"/>
              </a:spcBef>
              <a:defRPr/>
            </a:pPr>
            <a:r>
              <a:rPr lang="es-ES_tradnl" sz="2400" dirty="0">
                <a:effectLst>
                  <a:outerShdw blurRad="38100" dist="38100" dir="2700000" algn="tl">
                    <a:srgbClr val="C0C0C0"/>
                  </a:outerShdw>
                </a:effectLst>
              </a:rPr>
              <a:t> </a:t>
            </a:r>
          </a:p>
          <a:p>
            <a:pPr>
              <a:spcBef>
                <a:spcPts val="0"/>
              </a:spcBef>
              <a:buFont typeface="Wingdings" pitchFamily="2" charset="2"/>
              <a:buChar char="Ø"/>
              <a:defRPr/>
            </a:pPr>
            <a:r>
              <a:rPr lang="es-ES_tradnl" sz="2400" dirty="0">
                <a:effectLst>
                  <a:outerShdw blurRad="38100" dist="38100" dir="2700000" algn="tl">
                    <a:srgbClr val="C0C0C0"/>
                  </a:outerShdw>
                </a:effectLst>
              </a:rPr>
              <a:t> Observación de la fisiografía de los sub-ambientes.</a:t>
            </a:r>
          </a:p>
          <a:p>
            <a:pPr>
              <a:spcBef>
                <a:spcPts val="0"/>
              </a:spcBef>
              <a:buFont typeface="Wingdings" pitchFamily="2" charset="2"/>
              <a:buChar char="Ø"/>
              <a:defRPr/>
            </a:pPr>
            <a:r>
              <a:rPr lang="es-ES_tradnl" sz="2400" dirty="0">
                <a:effectLst>
                  <a:outerShdw blurRad="38100" dist="38100" dir="2700000" algn="tl">
                    <a:srgbClr val="C0C0C0"/>
                  </a:outerShdw>
                </a:effectLst>
              </a:rPr>
              <a:t> Realización de entrevistas </a:t>
            </a:r>
            <a:r>
              <a:rPr lang="es-ES_tradnl" sz="2400" dirty="0" err="1">
                <a:effectLst>
                  <a:outerShdw blurRad="38100" dist="38100" dir="2700000" algn="tl">
                    <a:srgbClr val="C0C0C0"/>
                  </a:outerShdw>
                </a:effectLst>
              </a:rPr>
              <a:t>semiestructuradas</a:t>
            </a:r>
            <a:r>
              <a:rPr lang="es-ES_tradnl" sz="2400" dirty="0">
                <a:effectLst>
                  <a:outerShdw blurRad="38100" dist="38100" dir="2700000" algn="tl">
                    <a:srgbClr val="C0C0C0"/>
                  </a:outerShdw>
                </a:effectLst>
              </a:rPr>
              <a:t>.</a:t>
            </a:r>
          </a:p>
          <a:p>
            <a:pPr>
              <a:spcBef>
                <a:spcPts val="0"/>
              </a:spcBef>
              <a:buFont typeface="Wingdings" pitchFamily="2" charset="2"/>
              <a:buChar char="Ø"/>
              <a:defRPr/>
            </a:pPr>
            <a:r>
              <a:rPr lang="es-ES_tradnl" sz="2400" dirty="0">
                <a:effectLst>
                  <a:outerShdw blurRad="38100" dist="38100" dir="2700000" algn="tl">
                    <a:srgbClr val="C0C0C0"/>
                  </a:outerShdw>
                </a:effectLst>
              </a:rPr>
              <a:t> Realización de recorridas con los pobladores: percepción local.</a:t>
            </a:r>
            <a:endParaRPr lang="es-ES" sz="2400" dirty="0">
              <a:effectLst>
                <a:outerShdw blurRad="38100" dist="38100" dir="2700000" algn="tl">
                  <a:srgbClr val="C0C0C0"/>
                </a:outerShdw>
              </a:effectLst>
            </a:endParaRPr>
          </a:p>
        </p:txBody>
      </p:sp>
      <p:sp>
        <p:nvSpPr>
          <p:cNvPr id="32783" name="Text Box 15"/>
          <p:cNvSpPr txBox="1">
            <a:spLocks noChangeArrowheads="1"/>
          </p:cNvSpPr>
          <p:nvPr/>
        </p:nvSpPr>
        <p:spPr bwMode="auto">
          <a:xfrm>
            <a:off x="0" y="5624513"/>
            <a:ext cx="9144000" cy="646112"/>
          </a:xfrm>
          <a:prstGeom prst="rect">
            <a:avLst/>
          </a:prstGeom>
          <a:noFill/>
          <a:ln w="9525">
            <a:noFill/>
            <a:miter lim="800000"/>
            <a:headEnd/>
            <a:tailEnd/>
          </a:ln>
          <a:effectLst/>
        </p:spPr>
        <p:txBody>
          <a:bodyPr>
            <a:spAutoFit/>
          </a:bodyPr>
          <a:lstStyle/>
          <a:p>
            <a:pPr>
              <a:spcBef>
                <a:spcPct val="50000"/>
              </a:spcBef>
              <a:defRPr/>
            </a:pPr>
            <a:r>
              <a:rPr lang="es-ES_tradnl" sz="3600" b="1" dirty="0">
                <a:effectLst>
                  <a:outerShdw blurRad="38100" dist="38100" dir="2700000" algn="tl">
                    <a:srgbClr val="C0C0C0"/>
                  </a:outerShdw>
                </a:effectLst>
                <a:latin typeface="+mj-lt"/>
              </a:rPr>
              <a:t>Clasificación tentativa de los ambientes</a:t>
            </a:r>
            <a:endParaRPr lang="es-ES" sz="3600" dirty="0">
              <a:effectLst>
                <a:outerShdw blurRad="38100" dist="38100" dir="2700000" algn="tl">
                  <a:srgbClr val="C0C0C0"/>
                </a:outerShdw>
              </a:effectLst>
              <a:latin typeface="+mj-l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fade">
                                      <p:cBhvr>
                                        <p:cTn id="7" dur="2000"/>
                                        <p:tgtEl>
                                          <p:spTgt spid="327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82"/>
                                        </p:tgtEl>
                                        <p:attrNameLst>
                                          <p:attrName>style.visibility</p:attrName>
                                        </p:attrNameLst>
                                      </p:cBhvr>
                                      <p:to>
                                        <p:strVal val="visible"/>
                                      </p:to>
                                    </p:set>
                                    <p:animEffect transition="in" filter="fade">
                                      <p:cBhvr>
                                        <p:cTn id="12" dur="2000"/>
                                        <p:tgtEl>
                                          <p:spTgt spid="327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83"/>
                                        </p:tgtEl>
                                        <p:attrNameLst>
                                          <p:attrName>style.visibility</p:attrName>
                                        </p:attrNameLst>
                                      </p:cBhvr>
                                      <p:to>
                                        <p:strVal val="visible"/>
                                      </p:to>
                                    </p:set>
                                    <p:animEffect transition="in" filter="fade">
                                      <p:cBhvr>
                                        <p:cTn id="17" dur="2000"/>
                                        <p:tgtEl>
                                          <p:spTgt spid="3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p:bldP spid="32782" grpId="0"/>
      <p:bldP spid="3278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1400</TotalTime>
  <Words>822</Words>
  <Application>Microsoft Office PowerPoint</Application>
  <PresentationFormat>Presentación en pantalla (4:3)</PresentationFormat>
  <Paragraphs>86</Paragraphs>
  <Slides>30</Slides>
  <Notes>0</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30</vt:i4>
      </vt:variant>
    </vt:vector>
  </HeadingPairs>
  <TitlesOfParts>
    <vt:vector size="34" baseType="lpstr">
      <vt:lpstr>Urbano</vt:lpstr>
      <vt:lpstr>CorelDRAW Graphic</vt:lpstr>
      <vt:lpstr>Fotografía de Photo Editor</vt:lpstr>
      <vt:lpstr>Ecuación</vt:lpstr>
      <vt:lpstr>Diapositiva 1</vt:lpstr>
      <vt:lpstr>Diapositiva 2</vt:lpstr>
      <vt:lpstr>Diapositiva 3</vt:lpstr>
      <vt:lpstr>Diapositiva 4</vt:lpstr>
      <vt:lpstr>Diapositiva 5</vt:lpstr>
      <vt:lpstr>Materiales y métodos</vt:lpstr>
      <vt:lpstr>Localización</vt:lpstr>
      <vt:lpstr>Clima</vt:lpstr>
      <vt:lpstr>Diapositiva 9</vt:lpstr>
      <vt:lpstr>Diapositiva 10</vt:lpstr>
      <vt:lpstr>Diapositiva 11</vt:lpstr>
      <vt:lpstr>Diapositiva 12</vt:lpstr>
      <vt:lpstr>Diapositiva 13</vt:lpstr>
      <vt:lpstr>Resultados y discusión</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NAR</cp:lastModifiedBy>
  <cp:revision>149</cp:revision>
  <dcterms:created xsi:type="dcterms:W3CDTF">2006-04-25T17:37:17Z</dcterms:created>
  <dcterms:modified xsi:type="dcterms:W3CDTF">2012-07-31T15:47:58Z</dcterms:modified>
</cp:coreProperties>
</file>