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86" r:id="rId3"/>
    <p:sldMasterId id="2147483708" r:id="rId4"/>
    <p:sldMasterId id="2147483718" r:id="rId5"/>
  </p:sldMasterIdLst>
  <p:notesMasterIdLst>
    <p:notesMasterId r:id="rId27"/>
  </p:notesMasterIdLst>
  <p:sldIdLst>
    <p:sldId id="345" r:id="rId6"/>
    <p:sldId id="299" r:id="rId7"/>
    <p:sldId id="261" r:id="rId8"/>
    <p:sldId id="314" r:id="rId9"/>
    <p:sldId id="313" r:id="rId10"/>
    <p:sldId id="347" r:id="rId11"/>
    <p:sldId id="257" r:id="rId12"/>
    <p:sldId id="317" r:id="rId13"/>
    <p:sldId id="353" r:id="rId14"/>
    <p:sldId id="356" r:id="rId15"/>
    <p:sldId id="321" r:id="rId16"/>
    <p:sldId id="349" r:id="rId17"/>
    <p:sldId id="329" r:id="rId18"/>
    <p:sldId id="355" r:id="rId19"/>
    <p:sldId id="354" r:id="rId20"/>
    <p:sldId id="352" r:id="rId21"/>
    <p:sldId id="351" r:id="rId22"/>
    <p:sldId id="323" r:id="rId23"/>
    <p:sldId id="320" r:id="rId24"/>
    <p:sldId id="346" r:id="rId25"/>
    <p:sldId id="340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FDA1"/>
    <a:srgbClr val="F3F5A9"/>
    <a:srgbClr val="F2F686"/>
    <a:srgbClr val="663300"/>
    <a:srgbClr val="FFE2B7"/>
    <a:srgbClr val="FFE0B3"/>
    <a:srgbClr val="FFD28F"/>
    <a:srgbClr val="FFBA75"/>
    <a:srgbClr val="FF9900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5932D-6853-4751-A8B1-6EB15380BC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595FB2-B70D-4940-828F-A4FCAA7417D2}">
      <dgm:prSet phldrT="[Text]"/>
      <dgm:spPr>
        <a:solidFill>
          <a:srgbClr val="A3FBB8"/>
        </a:solidFill>
      </dgm:spPr>
      <dgm:t>
        <a:bodyPr/>
        <a:lstStyle/>
        <a:p>
          <a:r>
            <a:rPr lang="es-ES" strike="noStrike" baseline="0" dirty="0" smtClean="0">
              <a:solidFill>
                <a:srgbClr val="006600"/>
              </a:solidFill>
              <a:latin typeface="Georgia" pitchFamily="18" charset="0"/>
            </a:rPr>
            <a:t>N individuos</a:t>
          </a:r>
          <a:endParaRPr lang="en-US" strike="noStrike" baseline="0" dirty="0">
            <a:solidFill>
              <a:srgbClr val="006600"/>
            </a:solidFill>
          </a:endParaRPr>
        </a:p>
      </dgm:t>
    </dgm:pt>
    <dgm:pt modelId="{E01C33E1-1A22-45DF-A433-9D710D2B4AD8}" type="parTrans" cxnId="{9D975044-BF83-4347-95CA-CE5C3A65C6D8}">
      <dgm:prSet/>
      <dgm:spPr/>
      <dgm:t>
        <a:bodyPr/>
        <a:lstStyle/>
        <a:p>
          <a:endParaRPr lang="en-US"/>
        </a:p>
      </dgm:t>
    </dgm:pt>
    <dgm:pt modelId="{D33DBBE8-021B-4631-B381-D301C8BC43AE}" type="sibTrans" cxnId="{9D975044-BF83-4347-95CA-CE5C3A65C6D8}">
      <dgm:prSet/>
      <dgm:spPr/>
      <dgm:t>
        <a:bodyPr/>
        <a:lstStyle/>
        <a:p>
          <a:endParaRPr lang="en-US"/>
        </a:p>
      </dgm:t>
    </dgm:pt>
    <dgm:pt modelId="{9B147135-B42E-4D0E-83D8-540F1995925F}">
      <dgm:prSet phldrT="[Text]"/>
      <dgm:spPr>
        <a:solidFill>
          <a:srgbClr val="C4FCC7">
            <a:alpha val="89804"/>
          </a:srgbClr>
        </a:solidFill>
      </dgm:spPr>
      <dgm:t>
        <a:bodyPr/>
        <a:lstStyle/>
        <a:p>
          <a:r>
            <a:rPr lang="es-AR" dirty="0" smtClean="0">
              <a:solidFill>
                <a:srgbClr val="006600"/>
              </a:solidFill>
              <a:latin typeface="Georgia" pitchFamily="18" charset="0"/>
            </a:rPr>
            <a:t>Caracterizados por un repertorio</a:t>
          </a:r>
          <a:endParaRPr lang="en-US" dirty="0">
            <a:solidFill>
              <a:srgbClr val="006600"/>
            </a:solidFill>
            <a:latin typeface="Georgia" pitchFamily="18" charset="0"/>
          </a:endParaRPr>
        </a:p>
      </dgm:t>
    </dgm:pt>
    <dgm:pt modelId="{75775AAD-D015-4CD8-9B09-6CC43AB802D8}" type="parTrans" cxnId="{29D0FF2D-8C5E-469D-9BC4-796B35DD8346}">
      <dgm:prSet/>
      <dgm:spPr/>
      <dgm:t>
        <a:bodyPr/>
        <a:lstStyle/>
        <a:p>
          <a:endParaRPr lang="en-US"/>
        </a:p>
      </dgm:t>
    </dgm:pt>
    <dgm:pt modelId="{BBB59554-C327-430A-80CB-782A4C3A11EE}" type="sibTrans" cxnId="{29D0FF2D-8C5E-469D-9BC4-796B35DD8346}">
      <dgm:prSet/>
      <dgm:spPr/>
      <dgm:t>
        <a:bodyPr/>
        <a:lstStyle/>
        <a:p>
          <a:endParaRPr lang="en-US"/>
        </a:p>
      </dgm:t>
    </dgm:pt>
    <dgm:pt modelId="{64292BF3-D002-41AA-B19E-CEA28F15A042}">
      <dgm:prSet phldrT="[Text]"/>
      <dgm:spPr>
        <a:solidFill>
          <a:srgbClr val="C4FCC7">
            <a:alpha val="89804"/>
          </a:srgbClr>
        </a:solidFill>
      </dgm:spPr>
      <dgm:t>
        <a:bodyPr/>
        <a:lstStyle/>
        <a:p>
          <a:r>
            <a:rPr lang="es-AR" dirty="0" smtClean="0">
              <a:solidFill>
                <a:srgbClr val="006600"/>
              </a:solidFill>
              <a:latin typeface="Georgia" pitchFamily="18" charset="0"/>
            </a:rPr>
            <a:t>Conectados socialmente</a:t>
          </a:r>
          <a:endParaRPr lang="en-US" dirty="0">
            <a:solidFill>
              <a:srgbClr val="006600"/>
            </a:solidFill>
            <a:latin typeface="Georgia" pitchFamily="18" charset="0"/>
          </a:endParaRPr>
        </a:p>
      </dgm:t>
    </dgm:pt>
    <dgm:pt modelId="{22D75C75-F5E8-41E1-B663-3CB93A4EB312}" type="parTrans" cxnId="{4BFD2724-0EC7-4CAB-9B09-8CE04491E398}">
      <dgm:prSet/>
      <dgm:spPr/>
      <dgm:t>
        <a:bodyPr/>
        <a:lstStyle/>
        <a:p>
          <a:endParaRPr lang="en-US"/>
        </a:p>
      </dgm:t>
    </dgm:pt>
    <dgm:pt modelId="{0F366C1B-8889-48B6-AFEF-EB064D952D4E}" type="sibTrans" cxnId="{4BFD2724-0EC7-4CAB-9B09-8CE04491E398}">
      <dgm:prSet/>
      <dgm:spPr/>
      <dgm:t>
        <a:bodyPr/>
        <a:lstStyle/>
        <a:p>
          <a:endParaRPr lang="en-US"/>
        </a:p>
      </dgm:t>
    </dgm:pt>
    <dgm:pt modelId="{2355061B-2ABB-4DA5-B0CF-E2E91FD09304}">
      <dgm:prSet phldrT="[Text]"/>
      <dgm:spPr>
        <a:solidFill>
          <a:srgbClr val="6FF990"/>
        </a:solidFill>
      </dgm:spPr>
      <dgm:t>
        <a:bodyPr/>
        <a:lstStyle/>
        <a:p>
          <a:r>
            <a:rPr lang="es-ES" dirty="0" smtClean="0">
              <a:solidFill>
                <a:srgbClr val="006600"/>
              </a:solidFill>
              <a:latin typeface="Georgia" pitchFamily="18" charset="0"/>
            </a:rPr>
            <a:t>Repertorio</a:t>
          </a:r>
          <a:endParaRPr lang="en-US" dirty="0">
            <a:solidFill>
              <a:srgbClr val="006600"/>
            </a:solidFill>
          </a:endParaRPr>
        </a:p>
      </dgm:t>
    </dgm:pt>
    <dgm:pt modelId="{190C9522-2159-40E0-94BB-0D18B28E2701}" type="parTrans" cxnId="{5853BAE7-24E6-463C-8B09-4A688F265493}">
      <dgm:prSet/>
      <dgm:spPr/>
      <dgm:t>
        <a:bodyPr/>
        <a:lstStyle/>
        <a:p>
          <a:endParaRPr lang="en-US"/>
        </a:p>
      </dgm:t>
    </dgm:pt>
    <dgm:pt modelId="{529A4446-CE7A-4807-BF25-0E2E3E9BBD4C}" type="sibTrans" cxnId="{5853BAE7-24E6-463C-8B09-4A688F265493}">
      <dgm:prSet/>
      <dgm:spPr/>
      <dgm:t>
        <a:bodyPr/>
        <a:lstStyle/>
        <a:p>
          <a:endParaRPr lang="en-US"/>
        </a:p>
      </dgm:t>
    </dgm:pt>
    <dgm:pt modelId="{DAAF7CEB-F61E-45A9-88CD-9BE079D667C0}">
      <dgm:prSet phldrT="[Text]"/>
      <dgm:spPr>
        <a:solidFill>
          <a:srgbClr val="C4FCC7">
            <a:alpha val="90000"/>
          </a:srgbClr>
        </a:solidFill>
      </dgm:spPr>
      <dgm:t>
        <a:bodyPr/>
        <a:lstStyle/>
        <a:p>
          <a:r>
            <a:rPr lang="es-AR" dirty="0" smtClean="0">
              <a:solidFill>
                <a:srgbClr val="006600"/>
              </a:solidFill>
              <a:latin typeface="Georgia" pitchFamily="18" charset="0"/>
            </a:rPr>
            <a:t>Modelo de </a:t>
          </a:r>
          <a:r>
            <a:rPr lang="es-AR" dirty="0" err="1" smtClean="0">
              <a:solidFill>
                <a:srgbClr val="006600"/>
              </a:solidFill>
              <a:latin typeface="Georgia" pitchFamily="18" charset="0"/>
            </a:rPr>
            <a:t>Axelrod</a:t>
          </a:r>
          <a:endParaRPr lang="en-US" dirty="0">
            <a:solidFill>
              <a:srgbClr val="006600"/>
            </a:solidFill>
            <a:latin typeface="Georgia" pitchFamily="18" charset="0"/>
          </a:endParaRPr>
        </a:p>
      </dgm:t>
    </dgm:pt>
    <dgm:pt modelId="{07D62852-AA4A-4F45-8B7A-F509FE5AF028}" type="parTrans" cxnId="{90B90997-CA53-46F4-8489-34700E279651}">
      <dgm:prSet/>
      <dgm:spPr/>
      <dgm:t>
        <a:bodyPr/>
        <a:lstStyle/>
        <a:p>
          <a:endParaRPr lang="en-US"/>
        </a:p>
      </dgm:t>
    </dgm:pt>
    <dgm:pt modelId="{78E79B16-C350-4D9B-92A6-F3FC398B9B66}" type="sibTrans" cxnId="{90B90997-CA53-46F4-8489-34700E279651}">
      <dgm:prSet/>
      <dgm:spPr/>
      <dgm:t>
        <a:bodyPr/>
        <a:lstStyle/>
        <a:p>
          <a:endParaRPr lang="en-US"/>
        </a:p>
      </dgm:t>
    </dgm:pt>
    <dgm:pt modelId="{AB877634-A72D-40D4-8A00-3BAC81790B5F}">
      <dgm:prSet phldrT="[Text]"/>
      <dgm:spPr>
        <a:solidFill>
          <a:srgbClr val="C4FCC7">
            <a:alpha val="90000"/>
          </a:srgbClr>
        </a:solidFill>
      </dgm:spPr>
      <dgm:t>
        <a:bodyPr/>
        <a:lstStyle/>
        <a:p>
          <a:r>
            <a:rPr lang="es-ES" dirty="0" smtClean="0">
              <a:solidFill>
                <a:srgbClr val="006600"/>
              </a:solidFill>
              <a:latin typeface="Georgia" pitchFamily="18" charset="0"/>
            </a:rPr>
            <a:t>Dinámica de imitación</a:t>
          </a:r>
          <a:endParaRPr lang="en-US" dirty="0">
            <a:solidFill>
              <a:srgbClr val="006600"/>
            </a:solidFill>
            <a:latin typeface="Georgia" pitchFamily="18" charset="0"/>
          </a:endParaRPr>
        </a:p>
      </dgm:t>
    </dgm:pt>
    <dgm:pt modelId="{D7889C79-FACB-4DD1-9498-85D57947711B}" type="parTrans" cxnId="{2A40C6A2-DD21-474D-877A-6D351373A935}">
      <dgm:prSet/>
      <dgm:spPr/>
      <dgm:t>
        <a:bodyPr/>
        <a:lstStyle/>
        <a:p>
          <a:endParaRPr lang="en-US"/>
        </a:p>
      </dgm:t>
    </dgm:pt>
    <dgm:pt modelId="{320798E0-2883-4722-8D4D-F78821409D4C}" type="sibTrans" cxnId="{2A40C6A2-DD21-474D-877A-6D351373A935}">
      <dgm:prSet/>
      <dgm:spPr/>
      <dgm:t>
        <a:bodyPr/>
        <a:lstStyle/>
        <a:p>
          <a:endParaRPr lang="en-US"/>
        </a:p>
      </dgm:t>
    </dgm:pt>
    <dgm:pt modelId="{EEE417B8-B35A-4D0E-AC80-CE21F5B5B867}">
      <dgm:prSet phldrT="[Text]"/>
      <dgm:spPr>
        <a:solidFill>
          <a:srgbClr val="22F654"/>
        </a:solidFill>
      </dgm:spPr>
      <dgm:t>
        <a:bodyPr/>
        <a:lstStyle/>
        <a:p>
          <a:r>
            <a:rPr lang="es-ES" dirty="0" smtClean="0">
              <a:solidFill>
                <a:srgbClr val="006600"/>
              </a:solidFill>
              <a:latin typeface="Georgia" pitchFamily="18" charset="0"/>
            </a:rPr>
            <a:t>Estructura social   </a:t>
          </a:r>
          <a:endParaRPr lang="en-US" dirty="0">
            <a:solidFill>
              <a:srgbClr val="006600"/>
            </a:solidFill>
          </a:endParaRPr>
        </a:p>
      </dgm:t>
    </dgm:pt>
    <dgm:pt modelId="{2EFBA37D-73C0-49F8-BF3C-B2E4A55BA9C6}" type="parTrans" cxnId="{141C1B0A-C164-46C2-9B2A-33D1E48B3013}">
      <dgm:prSet/>
      <dgm:spPr/>
      <dgm:t>
        <a:bodyPr/>
        <a:lstStyle/>
        <a:p>
          <a:endParaRPr lang="en-US"/>
        </a:p>
      </dgm:t>
    </dgm:pt>
    <dgm:pt modelId="{453D52FE-CE56-4B27-9FAA-90D68A20F4AB}" type="sibTrans" cxnId="{141C1B0A-C164-46C2-9B2A-33D1E48B3013}">
      <dgm:prSet/>
      <dgm:spPr/>
      <dgm:t>
        <a:bodyPr/>
        <a:lstStyle/>
        <a:p>
          <a:endParaRPr lang="en-US"/>
        </a:p>
      </dgm:t>
    </dgm:pt>
    <dgm:pt modelId="{9C36F31A-7D6E-430E-B54E-A0761C5E0DA3}">
      <dgm:prSet phldrT="[Text]"/>
      <dgm:spPr>
        <a:solidFill>
          <a:srgbClr val="C4FCC7">
            <a:alpha val="90000"/>
          </a:srgbClr>
        </a:solidFill>
      </dgm:spPr>
      <dgm:t>
        <a:bodyPr/>
        <a:lstStyle/>
        <a:p>
          <a:r>
            <a:rPr lang="es-ES" dirty="0" smtClean="0">
              <a:solidFill>
                <a:srgbClr val="006600"/>
              </a:solidFill>
              <a:latin typeface="Georgia" pitchFamily="18" charset="0"/>
            </a:rPr>
            <a:t>Red compleja como sustrato</a:t>
          </a:r>
          <a:endParaRPr lang="en-US" dirty="0">
            <a:solidFill>
              <a:srgbClr val="006600"/>
            </a:solidFill>
          </a:endParaRPr>
        </a:p>
      </dgm:t>
    </dgm:pt>
    <dgm:pt modelId="{9B7A7CC0-6F63-4FD2-B32D-955B2F39E387}" type="parTrans" cxnId="{1805CFA6-166E-402D-9F0F-6CBE278363D5}">
      <dgm:prSet/>
      <dgm:spPr/>
      <dgm:t>
        <a:bodyPr/>
        <a:lstStyle/>
        <a:p>
          <a:endParaRPr lang="en-US"/>
        </a:p>
      </dgm:t>
    </dgm:pt>
    <dgm:pt modelId="{B48DE8C8-70C1-4354-BEF8-FC15CB4C14FB}" type="sibTrans" cxnId="{1805CFA6-166E-402D-9F0F-6CBE278363D5}">
      <dgm:prSet/>
      <dgm:spPr/>
      <dgm:t>
        <a:bodyPr/>
        <a:lstStyle/>
        <a:p>
          <a:endParaRPr lang="en-US"/>
        </a:p>
      </dgm:t>
    </dgm:pt>
    <dgm:pt modelId="{B5D12309-ACF6-4AC0-9836-EC08DF8F05EB}">
      <dgm:prSet phldrT="[Text]"/>
      <dgm:spPr>
        <a:solidFill>
          <a:srgbClr val="C4FCC7">
            <a:alpha val="90000"/>
          </a:srgbClr>
        </a:solidFill>
      </dgm:spPr>
      <dgm:t>
        <a:bodyPr/>
        <a:lstStyle/>
        <a:p>
          <a:r>
            <a:rPr lang="es-ES" dirty="0" smtClean="0">
              <a:solidFill>
                <a:srgbClr val="006600"/>
              </a:solidFill>
              <a:latin typeface="Georgia" pitchFamily="18" charset="0"/>
            </a:rPr>
            <a:t>Dinámica social</a:t>
          </a:r>
          <a:endParaRPr lang="en-US" dirty="0">
            <a:solidFill>
              <a:srgbClr val="006600"/>
            </a:solidFill>
          </a:endParaRPr>
        </a:p>
      </dgm:t>
    </dgm:pt>
    <dgm:pt modelId="{C850AB9B-C5DF-4A43-A77D-AC953E110016}" type="parTrans" cxnId="{D9C7D091-FC8E-4797-BF64-2C3151B0051B}">
      <dgm:prSet/>
      <dgm:spPr/>
      <dgm:t>
        <a:bodyPr/>
        <a:lstStyle/>
        <a:p>
          <a:endParaRPr lang="en-US"/>
        </a:p>
      </dgm:t>
    </dgm:pt>
    <dgm:pt modelId="{F6067693-E1B7-4113-9968-2BCDFDCD53B6}" type="sibTrans" cxnId="{D9C7D091-FC8E-4797-BF64-2C3151B0051B}">
      <dgm:prSet/>
      <dgm:spPr/>
      <dgm:t>
        <a:bodyPr/>
        <a:lstStyle/>
        <a:p>
          <a:endParaRPr lang="en-US"/>
        </a:p>
      </dgm:t>
    </dgm:pt>
    <dgm:pt modelId="{ED4EAA0A-1EF1-49EA-858C-3684B796351C}" type="pres">
      <dgm:prSet presAssocID="{59B5932D-6853-4751-A8B1-6EB15380BC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5E7176-923D-4F1F-9F41-EB9AEE57C3E8}" type="pres">
      <dgm:prSet presAssocID="{8D595FB2-B70D-4940-828F-A4FCAA7417D2}" presName="linNode" presStyleCnt="0"/>
      <dgm:spPr/>
    </dgm:pt>
    <dgm:pt modelId="{83B96452-CFAC-441C-812F-593C004DE85D}" type="pres">
      <dgm:prSet presAssocID="{8D595FB2-B70D-4940-828F-A4FCAA7417D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40F7B-7FAD-42D4-9E86-79036CFE4BE6}" type="pres">
      <dgm:prSet presAssocID="{8D595FB2-B70D-4940-828F-A4FCAA7417D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9AD59-E973-41C2-B6F2-97E4CA54FF21}" type="pres">
      <dgm:prSet presAssocID="{D33DBBE8-021B-4631-B381-D301C8BC43AE}" presName="sp" presStyleCnt="0"/>
      <dgm:spPr/>
    </dgm:pt>
    <dgm:pt modelId="{5698ADE2-22F6-42E5-B47E-066CB066D945}" type="pres">
      <dgm:prSet presAssocID="{2355061B-2ABB-4DA5-B0CF-E2E91FD09304}" presName="linNode" presStyleCnt="0"/>
      <dgm:spPr/>
    </dgm:pt>
    <dgm:pt modelId="{A3018BAB-5880-43B9-860F-EDA58E400EFD}" type="pres">
      <dgm:prSet presAssocID="{2355061B-2ABB-4DA5-B0CF-E2E91FD0930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D33B1-38F0-4ECE-BD4F-B801FD2BED4E}" type="pres">
      <dgm:prSet presAssocID="{2355061B-2ABB-4DA5-B0CF-E2E91FD0930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ED684-7DD5-4F3C-A36B-7D0A91F72E18}" type="pres">
      <dgm:prSet presAssocID="{529A4446-CE7A-4807-BF25-0E2E3E9BBD4C}" presName="sp" presStyleCnt="0"/>
      <dgm:spPr/>
    </dgm:pt>
    <dgm:pt modelId="{DC838048-282D-48D0-9342-8268DE330D16}" type="pres">
      <dgm:prSet presAssocID="{EEE417B8-B35A-4D0E-AC80-CE21F5B5B867}" presName="linNode" presStyleCnt="0"/>
      <dgm:spPr/>
    </dgm:pt>
    <dgm:pt modelId="{77FEA8C4-8385-4354-BB23-AB4CCA065E5B}" type="pres">
      <dgm:prSet presAssocID="{EEE417B8-B35A-4D0E-AC80-CE21F5B5B86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2F151-CDD0-4604-98A5-DA95E4CD2D14}" type="pres">
      <dgm:prSet presAssocID="{EEE417B8-B35A-4D0E-AC80-CE21F5B5B8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05CFA6-166E-402D-9F0F-6CBE278363D5}" srcId="{EEE417B8-B35A-4D0E-AC80-CE21F5B5B867}" destId="{9C36F31A-7D6E-430E-B54E-A0761C5E0DA3}" srcOrd="0" destOrd="0" parTransId="{9B7A7CC0-6F63-4FD2-B32D-955B2F39E387}" sibTransId="{B48DE8C8-70C1-4354-BEF8-FC15CB4C14FB}"/>
    <dgm:cxn modelId="{B7BF4D30-88AB-478C-AFE8-4EFB8E29E668}" type="presOf" srcId="{8D595FB2-B70D-4940-828F-A4FCAA7417D2}" destId="{83B96452-CFAC-441C-812F-593C004DE85D}" srcOrd="0" destOrd="0" presId="urn:microsoft.com/office/officeart/2005/8/layout/vList5"/>
    <dgm:cxn modelId="{90B90997-CA53-46F4-8489-34700E279651}" srcId="{2355061B-2ABB-4DA5-B0CF-E2E91FD09304}" destId="{DAAF7CEB-F61E-45A9-88CD-9BE079D667C0}" srcOrd="0" destOrd="0" parTransId="{07D62852-AA4A-4F45-8B7A-F509FE5AF028}" sibTransId="{78E79B16-C350-4D9B-92A6-F3FC398B9B66}"/>
    <dgm:cxn modelId="{B61648F8-CF63-4E67-A411-F0999B2BED74}" type="presOf" srcId="{EEE417B8-B35A-4D0E-AC80-CE21F5B5B867}" destId="{77FEA8C4-8385-4354-BB23-AB4CCA065E5B}" srcOrd="0" destOrd="0" presId="urn:microsoft.com/office/officeart/2005/8/layout/vList5"/>
    <dgm:cxn modelId="{D9C7D091-FC8E-4797-BF64-2C3151B0051B}" srcId="{EEE417B8-B35A-4D0E-AC80-CE21F5B5B867}" destId="{B5D12309-ACF6-4AC0-9836-EC08DF8F05EB}" srcOrd="1" destOrd="0" parTransId="{C850AB9B-C5DF-4A43-A77D-AC953E110016}" sibTransId="{F6067693-E1B7-4113-9968-2BCDFDCD53B6}"/>
    <dgm:cxn modelId="{D027C4D7-3CEA-421E-A904-5FB97D49CFE0}" type="presOf" srcId="{2355061B-2ABB-4DA5-B0CF-E2E91FD09304}" destId="{A3018BAB-5880-43B9-860F-EDA58E400EFD}" srcOrd="0" destOrd="0" presId="urn:microsoft.com/office/officeart/2005/8/layout/vList5"/>
    <dgm:cxn modelId="{B8A0310F-AF86-4E3F-BE96-2F4FE8BF2A66}" type="presOf" srcId="{DAAF7CEB-F61E-45A9-88CD-9BE079D667C0}" destId="{0CED33B1-38F0-4ECE-BD4F-B801FD2BED4E}" srcOrd="0" destOrd="0" presId="urn:microsoft.com/office/officeart/2005/8/layout/vList5"/>
    <dgm:cxn modelId="{04166079-224B-4E8B-8A2D-993B3963DF37}" type="presOf" srcId="{9C36F31A-7D6E-430E-B54E-A0761C5E0DA3}" destId="{DCA2F151-CDD0-4604-98A5-DA95E4CD2D14}" srcOrd="0" destOrd="0" presId="urn:microsoft.com/office/officeart/2005/8/layout/vList5"/>
    <dgm:cxn modelId="{DFFE550D-A2A8-4F91-AB4F-6D85E6FB236A}" type="presOf" srcId="{9B147135-B42E-4D0E-83D8-540F1995925F}" destId="{F1340F7B-7FAD-42D4-9E86-79036CFE4BE6}" srcOrd="0" destOrd="0" presId="urn:microsoft.com/office/officeart/2005/8/layout/vList5"/>
    <dgm:cxn modelId="{29D0FF2D-8C5E-469D-9BC4-796B35DD8346}" srcId="{8D595FB2-B70D-4940-828F-A4FCAA7417D2}" destId="{9B147135-B42E-4D0E-83D8-540F1995925F}" srcOrd="0" destOrd="0" parTransId="{75775AAD-D015-4CD8-9B09-6CC43AB802D8}" sibTransId="{BBB59554-C327-430A-80CB-782A4C3A11EE}"/>
    <dgm:cxn modelId="{FA707C43-827B-4776-984F-8179E2D58A42}" type="presOf" srcId="{B5D12309-ACF6-4AC0-9836-EC08DF8F05EB}" destId="{DCA2F151-CDD0-4604-98A5-DA95E4CD2D14}" srcOrd="0" destOrd="1" presId="urn:microsoft.com/office/officeart/2005/8/layout/vList5"/>
    <dgm:cxn modelId="{25FF7213-5690-4ED9-8EA7-FBCA9B1A17E1}" type="presOf" srcId="{AB877634-A72D-40D4-8A00-3BAC81790B5F}" destId="{0CED33B1-38F0-4ECE-BD4F-B801FD2BED4E}" srcOrd="0" destOrd="1" presId="urn:microsoft.com/office/officeart/2005/8/layout/vList5"/>
    <dgm:cxn modelId="{2A40C6A2-DD21-474D-877A-6D351373A935}" srcId="{2355061B-2ABB-4DA5-B0CF-E2E91FD09304}" destId="{AB877634-A72D-40D4-8A00-3BAC81790B5F}" srcOrd="1" destOrd="0" parTransId="{D7889C79-FACB-4DD1-9498-85D57947711B}" sibTransId="{320798E0-2883-4722-8D4D-F78821409D4C}"/>
    <dgm:cxn modelId="{9D975044-BF83-4347-95CA-CE5C3A65C6D8}" srcId="{59B5932D-6853-4751-A8B1-6EB15380BC79}" destId="{8D595FB2-B70D-4940-828F-A4FCAA7417D2}" srcOrd="0" destOrd="0" parTransId="{E01C33E1-1A22-45DF-A433-9D710D2B4AD8}" sibTransId="{D33DBBE8-021B-4631-B381-D301C8BC43AE}"/>
    <dgm:cxn modelId="{4BFD2724-0EC7-4CAB-9B09-8CE04491E398}" srcId="{8D595FB2-B70D-4940-828F-A4FCAA7417D2}" destId="{64292BF3-D002-41AA-B19E-CEA28F15A042}" srcOrd="1" destOrd="0" parTransId="{22D75C75-F5E8-41E1-B663-3CB93A4EB312}" sibTransId="{0F366C1B-8889-48B6-AFEF-EB064D952D4E}"/>
    <dgm:cxn modelId="{5853BAE7-24E6-463C-8B09-4A688F265493}" srcId="{59B5932D-6853-4751-A8B1-6EB15380BC79}" destId="{2355061B-2ABB-4DA5-B0CF-E2E91FD09304}" srcOrd="1" destOrd="0" parTransId="{190C9522-2159-40E0-94BB-0D18B28E2701}" sibTransId="{529A4446-CE7A-4807-BF25-0E2E3E9BBD4C}"/>
    <dgm:cxn modelId="{DEC400AA-25C3-4C8A-BC28-FD7C44B936E4}" type="presOf" srcId="{59B5932D-6853-4751-A8B1-6EB15380BC79}" destId="{ED4EAA0A-1EF1-49EA-858C-3684B796351C}" srcOrd="0" destOrd="0" presId="urn:microsoft.com/office/officeart/2005/8/layout/vList5"/>
    <dgm:cxn modelId="{E94E3387-37BE-490E-BEC4-0247052D8CE6}" type="presOf" srcId="{64292BF3-D002-41AA-B19E-CEA28F15A042}" destId="{F1340F7B-7FAD-42D4-9E86-79036CFE4BE6}" srcOrd="0" destOrd="1" presId="urn:microsoft.com/office/officeart/2005/8/layout/vList5"/>
    <dgm:cxn modelId="{141C1B0A-C164-46C2-9B2A-33D1E48B3013}" srcId="{59B5932D-6853-4751-A8B1-6EB15380BC79}" destId="{EEE417B8-B35A-4D0E-AC80-CE21F5B5B867}" srcOrd="2" destOrd="0" parTransId="{2EFBA37D-73C0-49F8-BF3C-B2E4A55BA9C6}" sibTransId="{453D52FE-CE56-4B27-9FAA-90D68A20F4AB}"/>
    <dgm:cxn modelId="{05206D40-ACEE-4A27-82EE-B737A502C646}" type="presParOf" srcId="{ED4EAA0A-1EF1-49EA-858C-3684B796351C}" destId="{8D5E7176-923D-4F1F-9F41-EB9AEE57C3E8}" srcOrd="0" destOrd="0" presId="urn:microsoft.com/office/officeart/2005/8/layout/vList5"/>
    <dgm:cxn modelId="{E6E58DAD-2106-4D2E-8EB4-DD20779B212D}" type="presParOf" srcId="{8D5E7176-923D-4F1F-9F41-EB9AEE57C3E8}" destId="{83B96452-CFAC-441C-812F-593C004DE85D}" srcOrd="0" destOrd="0" presId="urn:microsoft.com/office/officeart/2005/8/layout/vList5"/>
    <dgm:cxn modelId="{B580020C-A98E-4280-B98B-DD8830F093A7}" type="presParOf" srcId="{8D5E7176-923D-4F1F-9F41-EB9AEE57C3E8}" destId="{F1340F7B-7FAD-42D4-9E86-79036CFE4BE6}" srcOrd="1" destOrd="0" presId="urn:microsoft.com/office/officeart/2005/8/layout/vList5"/>
    <dgm:cxn modelId="{5A5C975E-91F0-4EC7-B843-57FD1B52BB39}" type="presParOf" srcId="{ED4EAA0A-1EF1-49EA-858C-3684B796351C}" destId="{A0E9AD59-E973-41C2-B6F2-97E4CA54FF21}" srcOrd="1" destOrd="0" presId="urn:microsoft.com/office/officeart/2005/8/layout/vList5"/>
    <dgm:cxn modelId="{151D30A5-DBDF-47CD-8B2C-F5C423ADE583}" type="presParOf" srcId="{ED4EAA0A-1EF1-49EA-858C-3684B796351C}" destId="{5698ADE2-22F6-42E5-B47E-066CB066D945}" srcOrd="2" destOrd="0" presId="urn:microsoft.com/office/officeart/2005/8/layout/vList5"/>
    <dgm:cxn modelId="{62A0B675-2C3F-4A5E-B173-F006C24F88BD}" type="presParOf" srcId="{5698ADE2-22F6-42E5-B47E-066CB066D945}" destId="{A3018BAB-5880-43B9-860F-EDA58E400EFD}" srcOrd="0" destOrd="0" presId="urn:microsoft.com/office/officeart/2005/8/layout/vList5"/>
    <dgm:cxn modelId="{EDAB79DA-B456-470B-978E-4AF9CBF727E4}" type="presParOf" srcId="{5698ADE2-22F6-42E5-B47E-066CB066D945}" destId="{0CED33B1-38F0-4ECE-BD4F-B801FD2BED4E}" srcOrd="1" destOrd="0" presId="urn:microsoft.com/office/officeart/2005/8/layout/vList5"/>
    <dgm:cxn modelId="{ECBE31E9-C9C4-4025-8E9E-A58EFA808069}" type="presParOf" srcId="{ED4EAA0A-1EF1-49EA-858C-3684B796351C}" destId="{24AED684-7DD5-4F3C-A36B-7D0A91F72E18}" srcOrd="3" destOrd="0" presId="urn:microsoft.com/office/officeart/2005/8/layout/vList5"/>
    <dgm:cxn modelId="{660DA5EA-1C4C-4877-A3D9-006EF95E61F6}" type="presParOf" srcId="{ED4EAA0A-1EF1-49EA-858C-3684B796351C}" destId="{DC838048-282D-48D0-9342-8268DE330D16}" srcOrd="4" destOrd="0" presId="urn:microsoft.com/office/officeart/2005/8/layout/vList5"/>
    <dgm:cxn modelId="{9C3F1872-4344-4FCC-81D7-416A57C1A8E4}" type="presParOf" srcId="{DC838048-282D-48D0-9342-8268DE330D16}" destId="{77FEA8C4-8385-4354-BB23-AB4CCA065E5B}" srcOrd="0" destOrd="0" presId="urn:microsoft.com/office/officeart/2005/8/layout/vList5"/>
    <dgm:cxn modelId="{A540E36A-A057-4B16-AFAE-64C4A58D1C4F}" type="presParOf" srcId="{DC838048-282D-48D0-9342-8268DE330D16}" destId="{DCA2F151-CDD0-4604-98A5-DA95E4CD2D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340F7B-7FAD-42D4-9E86-79036CFE4BE6}">
      <dsp:nvSpPr>
        <dsp:cNvPr id="0" name=""/>
        <dsp:cNvSpPr/>
      </dsp:nvSpPr>
      <dsp:spPr>
        <a:xfrm rot="5400000">
          <a:off x="5214256" y="-1973955"/>
          <a:ext cx="1225261" cy="5484129"/>
        </a:xfrm>
        <a:prstGeom prst="round2SameRect">
          <a:avLst/>
        </a:prstGeom>
        <a:solidFill>
          <a:srgbClr val="C4FCC7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700" kern="1200" dirty="0" smtClean="0">
              <a:solidFill>
                <a:srgbClr val="006600"/>
              </a:solidFill>
              <a:latin typeface="Georgia" pitchFamily="18" charset="0"/>
            </a:rPr>
            <a:t>Caracterizados por un repertorio</a:t>
          </a:r>
          <a:endParaRPr lang="en-US" sz="2700" kern="1200" dirty="0">
            <a:solidFill>
              <a:srgbClr val="006600"/>
            </a:solidFill>
            <a:latin typeface="Georgia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700" kern="1200" dirty="0" smtClean="0">
              <a:solidFill>
                <a:srgbClr val="006600"/>
              </a:solidFill>
              <a:latin typeface="Georgia" pitchFamily="18" charset="0"/>
            </a:rPr>
            <a:t>Conectados socialmente</a:t>
          </a:r>
          <a:endParaRPr lang="en-US" sz="2700" kern="1200" dirty="0">
            <a:solidFill>
              <a:srgbClr val="006600"/>
            </a:solidFill>
            <a:latin typeface="Georgia" pitchFamily="18" charset="0"/>
          </a:endParaRPr>
        </a:p>
      </dsp:txBody>
      <dsp:txXfrm rot="5400000">
        <a:off x="5214256" y="-1973955"/>
        <a:ext cx="1225261" cy="5484129"/>
      </dsp:txXfrm>
    </dsp:sp>
    <dsp:sp modelId="{83B96452-CFAC-441C-812F-593C004DE85D}">
      <dsp:nvSpPr>
        <dsp:cNvPr id="0" name=""/>
        <dsp:cNvSpPr/>
      </dsp:nvSpPr>
      <dsp:spPr>
        <a:xfrm>
          <a:off x="0" y="2320"/>
          <a:ext cx="3084822" cy="1531576"/>
        </a:xfrm>
        <a:prstGeom prst="roundRect">
          <a:avLst/>
        </a:prstGeom>
        <a:solidFill>
          <a:srgbClr val="A3F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strike="noStrike" kern="1200" baseline="0" dirty="0" smtClean="0">
              <a:solidFill>
                <a:srgbClr val="006600"/>
              </a:solidFill>
              <a:latin typeface="Georgia" pitchFamily="18" charset="0"/>
            </a:rPr>
            <a:t>N individuos</a:t>
          </a:r>
          <a:endParaRPr lang="en-US" sz="4000" strike="noStrike" kern="1200" baseline="0" dirty="0">
            <a:solidFill>
              <a:srgbClr val="006600"/>
            </a:solidFill>
          </a:endParaRPr>
        </a:p>
      </dsp:txBody>
      <dsp:txXfrm>
        <a:off x="0" y="2320"/>
        <a:ext cx="3084822" cy="1531576"/>
      </dsp:txXfrm>
    </dsp:sp>
    <dsp:sp modelId="{0CED33B1-38F0-4ECE-BD4F-B801FD2BED4E}">
      <dsp:nvSpPr>
        <dsp:cNvPr id="0" name=""/>
        <dsp:cNvSpPr/>
      </dsp:nvSpPr>
      <dsp:spPr>
        <a:xfrm rot="5400000">
          <a:off x="5214256" y="-365800"/>
          <a:ext cx="1225261" cy="5484129"/>
        </a:xfrm>
        <a:prstGeom prst="round2SameRect">
          <a:avLst/>
        </a:prstGeom>
        <a:solidFill>
          <a:srgbClr val="C4FCC7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700" kern="1200" dirty="0" smtClean="0">
              <a:solidFill>
                <a:srgbClr val="006600"/>
              </a:solidFill>
              <a:latin typeface="Georgia" pitchFamily="18" charset="0"/>
            </a:rPr>
            <a:t>Modelo de </a:t>
          </a:r>
          <a:r>
            <a:rPr lang="es-AR" sz="2700" kern="1200" dirty="0" err="1" smtClean="0">
              <a:solidFill>
                <a:srgbClr val="006600"/>
              </a:solidFill>
              <a:latin typeface="Georgia" pitchFamily="18" charset="0"/>
            </a:rPr>
            <a:t>Axelrod</a:t>
          </a:r>
          <a:endParaRPr lang="en-US" sz="2700" kern="1200" dirty="0">
            <a:solidFill>
              <a:srgbClr val="006600"/>
            </a:solidFill>
            <a:latin typeface="Georgia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rgbClr val="006600"/>
              </a:solidFill>
              <a:latin typeface="Georgia" pitchFamily="18" charset="0"/>
            </a:rPr>
            <a:t>Dinámica de imitación</a:t>
          </a:r>
          <a:endParaRPr lang="en-US" sz="2700" kern="1200" dirty="0">
            <a:solidFill>
              <a:srgbClr val="006600"/>
            </a:solidFill>
            <a:latin typeface="Georgia" pitchFamily="18" charset="0"/>
          </a:endParaRPr>
        </a:p>
      </dsp:txBody>
      <dsp:txXfrm rot="5400000">
        <a:off x="5214256" y="-365800"/>
        <a:ext cx="1225261" cy="5484129"/>
      </dsp:txXfrm>
    </dsp:sp>
    <dsp:sp modelId="{A3018BAB-5880-43B9-860F-EDA58E400EFD}">
      <dsp:nvSpPr>
        <dsp:cNvPr id="0" name=""/>
        <dsp:cNvSpPr/>
      </dsp:nvSpPr>
      <dsp:spPr>
        <a:xfrm>
          <a:off x="0" y="1610475"/>
          <a:ext cx="3084822" cy="1531576"/>
        </a:xfrm>
        <a:prstGeom prst="roundRect">
          <a:avLst/>
        </a:prstGeom>
        <a:solidFill>
          <a:srgbClr val="6FF9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solidFill>
                <a:srgbClr val="006600"/>
              </a:solidFill>
              <a:latin typeface="Georgia" pitchFamily="18" charset="0"/>
            </a:rPr>
            <a:t>Repertorio</a:t>
          </a:r>
          <a:endParaRPr lang="en-US" sz="4000" kern="1200" dirty="0">
            <a:solidFill>
              <a:srgbClr val="006600"/>
            </a:solidFill>
          </a:endParaRPr>
        </a:p>
      </dsp:txBody>
      <dsp:txXfrm>
        <a:off x="0" y="1610475"/>
        <a:ext cx="3084822" cy="1531576"/>
      </dsp:txXfrm>
    </dsp:sp>
    <dsp:sp modelId="{DCA2F151-CDD0-4604-98A5-DA95E4CD2D14}">
      <dsp:nvSpPr>
        <dsp:cNvPr id="0" name=""/>
        <dsp:cNvSpPr/>
      </dsp:nvSpPr>
      <dsp:spPr>
        <a:xfrm rot="5400000">
          <a:off x="5214256" y="1242354"/>
          <a:ext cx="1225261" cy="5484129"/>
        </a:xfrm>
        <a:prstGeom prst="round2SameRect">
          <a:avLst/>
        </a:prstGeom>
        <a:solidFill>
          <a:srgbClr val="C4FCC7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rgbClr val="006600"/>
              </a:solidFill>
              <a:latin typeface="Georgia" pitchFamily="18" charset="0"/>
            </a:rPr>
            <a:t>Red compleja como sustrato</a:t>
          </a:r>
          <a:endParaRPr lang="en-US" sz="2700" kern="1200" dirty="0">
            <a:solidFill>
              <a:srgbClr val="006600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rgbClr val="006600"/>
              </a:solidFill>
              <a:latin typeface="Georgia" pitchFamily="18" charset="0"/>
            </a:rPr>
            <a:t>Dinámica social</a:t>
          </a:r>
          <a:endParaRPr lang="en-US" sz="2700" kern="1200" dirty="0">
            <a:solidFill>
              <a:srgbClr val="006600"/>
            </a:solidFill>
          </a:endParaRPr>
        </a:p>
      </dsp:txBody>
      <dsp:txXfrm rot="5400000">
        <a:off x="5214256" y="1242354"/>
        <a:ext cx="1225261" cy="5484129"/>
      </dsp:txXfrm>
    </dsp:sp>
    <dsp:sp modelId="{77FEA8C4-8385-4354-BB23-AB4CCA065E5B}">
      <dsp:nvSpPr>
        <dsp:cNvPr id="0" name=""/>
        <dsp:cNvSpPr/>
      </dsp:nvSpPr>
      <dsp:spPr>
        <a:xfrm>
          <a:off x="0" y="3218631"/>
          <a:ext cx="3084822" cy="1531576"/>
        </a:xfrm>
        <a:prstGeom prst="roundRect">
          <a:avLst/>
        </a:prstGeom>
        <a:solidFill>
          <a:srgbClr val="22F6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solidFill>
                <a:srgbClr val="006600"/>
              </a:solidFill>
              <a:latin typeface="Georgia" pitchFamily="18" charset="0"/>
            </a:rPr>
            <a:t>Estructura social   </a:t>
          </a:r>
          <a:endParaRPr lang="en-US" sz="4000" kern="1200" dirty="0">
            <a:solidFill>
              <a:srgbClr val="006600"/>
            </a:solidFill>
          </a:endParaRPr>
        </a:p>
      </dsp:txBody>
      <dsp:txXfrm>
        <a:off x="0" y="3218631"/>
        <a:ext cx="3084822" cy="1531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C5497ED-D978-4101-AE5C-55A0D6F1DB3E}" type="datetimeFigureOut">
              <a:rPr lang="es-ES"/>
              <a:pPr>
                <a:defRPr/>
              </a:pPr>
              <a:t>17/07/2012</a:t>
            </a:fld>
            <a:endParaRPr lang="es-E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A9AFECB0-4F53-4B56-840B-DF4A74C8DDF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73804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24AF8-5C98-435D-A09C-1CD606DC2EB6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A9EB-15F3-4130-972F-E3D27101448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9408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591D-E599-48B2-93DB-A53CA8894D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097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5A563-0A23-4BDD-B57A-6C53A320DE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5200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E4623-C354-41EC-9391-AA13F0BC3D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66609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80EA-E590-4481-9CD0-522C6FF740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2082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978E-9407-4633-8446-9CF8C45D25F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839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9DAD-962A-42CF-BF4A-FFD15F4F30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0400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89F09-F45A-43D0-A0C4-485F7227C25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6821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218FC-4E73-45B7-AA85-9A51979CC5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6127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CF16B-ED0C-42C7-9203-1784BC6186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10370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18F6-A17B-4EA0-9C2C-825CB6856A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544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4AC72-D712-468B-95AB-C81A7C2989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4419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EDCC7-8EF4-4272-9EF6-C5AE4F1A1C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62688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4452-7D0A-49EB-96AE-3C5A274698D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80424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441DE-849D-4DFC-9610-6634C47290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51263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423D7-B847-4527-A7B9-7A4B81F4DE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98301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ACB9D-BDFD-43BD-A746-8F8C5B6285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5918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4A84F-EDCD-458C-BE1C-31BA11AF1E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99480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E9056-C359-467E-80DA-E64EC7D142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63873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6596-8319-4F65-9AE7-1040E99696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2D039-FE89-4D28-AFC5-A7826D750A9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11" name="Straight Connector 2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62000" y="142852"/>
            <a:ext cx="8820000" cy="2377148"/>
          </a:xfrm>
          <a:prstGeom prst="rect">
            <a:avLst/>
          </a:prstGeom>
          <a:gradFill>
            <a:gsLst>
              <a:gs pos="0">
                <a:srgbClr val="7A5128"/>
              </a:gs>
              <a:gs pos="50000">
                <a:srgbClr val="5C3D1E"/>
              </a:gs>
              <a:gs pos="100000">
                <a:schemeClr val="tx1"/>
              </a:gs>
            </a:gsLst>
            <a:lin ang="54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18" name="17 Rectángulo"/>
          <p:cNvSpPr/>
          <p:nvPr userDrawn="1"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B026-DD41-4C29-B815-CD3F2B05865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3708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72B1E-8184-4322-A4EC-2CAA145898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599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C391D-9B0D-4C2F-A481-2EA93552D0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292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101E-2A48-4852-8223-B9538A99CC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983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BEFE7-7961-4AF8-8D7C-877AA384AF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0949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D52A6-75C4-4872-93ED-A981316A24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845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A7801-847B-489D-BD08-395071D791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0071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A10DD8-CE10-4C68-B53F-6AD489B737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4E7242-638C-41F9-A26E-94108F9263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3A5D3A-86E4-45F8-A991-199F4A237C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3A5D3A-86E4-45F8-A991-199F4A237C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ESANFI  2001- ARICA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4267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Teoría</a:t>
            </a:r>
            <a:r>
              <a:rPr lang="en-US" dirty="0" smtClean="0"/>
              <a:t> de </a:t>
            </a:r>
            <a:r>
              <a:rPr lang="en-US" dirty="0" err="1" smtClean="0"/>
              <a:t>Juegos</a:t>
            </a:r>
            <a:r>
              <a:rPr lang="en-US" dirty="0" smtClean="0"/>
              <a:t> </a:t>
            </a:r>
            <a:r>
              <a:rPr lang="en-US" dirty="0" err="1" smtClean="0"/>
              <a:t>evolutivos</a:t>
            </a:r>
            <a:r>
              <a:rPr lang="en-US" dirty="0" smtClean="0"/>
              <a:t> y </a:t>
            </a:r>
            <a:r>
              <a:rPr lang="en-US" dirty="0" err="1" smtClean="0"/>
              <a:t>aplicaciones</a:t>
            </a:r>
            <a:r>
              <a:rPr lang="en-US" dirty="0" smtClean="0"/>
              <a:t> a </a:t>
            </a:r>
            <a:r>
              <a:rPr lang="en-US" dirty="0" err="1" smtClean="0"/>
              <a:t>economía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0D8D51-C305-435B-8077-F56175DA9592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jpe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2800" y="4857760"/>
            <a:ext cx="8802000" cy="5715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000636"/>
            <a:ext cx="6400800" cy="46672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0" cap="none" dirty="0" smtClean="0">
                <a:solidFill>
                  <a:schemeClr val="bg1"/>
                </a:solidFill>
                <a:latin typeface="Verdana" pitchFamily="34" charset="0"/>
              </a:rPr>
              <a:t>Marcelo </a:t>
            </a:r>
            <a:r>
              <a:rPr lang="en-US" sz="2200" b="0" cap="none" dirty="0" err="1" smtClean="0">
                <a:solidFill>
                  <a:schemeClr val="bg1"/>
                </a:solidFill>
                <a:latin typeface="Verdana" pitchFamily="34" charset="0"/>
              </a:rPr>
              <a:t>Kuperman</a:t>
            </a:r>
            <a:endParaRPr lang="en-US" sz="2200" b="0" cap="none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</p:txBody>
      </p:sp>
      <p:sp>
        <p:nvSpPr>
          <p:cNvPr id="1331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4 Imagen" descr="fiestin ne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562600"/>
            <a:ext cx="1383792" cy="82905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524000" y="5562600"/>
            <a:ext cx="7467600" cy="82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err="1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Grupo</a:t>
            </a:r>
            <a:r>
              <a:rPr lang="en-US" sz="2200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 de </a:t>
            </a:r>
            <a:r>
              <a:rPr lang="en-US" sz="2200" dirty="0" err="1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Física</a:t>
            </a:r>
            <a:r>
              <a:rPr lang="en-US" sz="2200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Estadística</a:t>
            </a:r>
            <a:r>
              <a:rPr lang="en-US" sz="2200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 e </a:t>
            </a:r>
            <a:r>
              <a:rPr lang="en-US" sz="2200" dirty="0" err="1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Interdisciplinaria</a:t>
            </a:r>
            <a:endParaRPr lang="en-US" sz="2200" dirty="0" smtClean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Centro </a:t>
            </a:r>
            <a:r>
              <a:rPr lang="en-US" sz="2200" dirty="0" err="1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Atómico</a:t>
            </a:r>
            <a:r>
              <a:rPr lang="en-US" sz="2200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Bariloche</a:t>
            </a:r>
            <a:r>
              <a:rPr lang="en-US" sz="2200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 – </a:t>
            </a:r>
            <a:r>
              <a:rPr lang="en-US" sz="2200" dirty="0" err="1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Bariloche</a:t>
            </a:r>
            <a:r>
              <a:rPr lang="en-US" sz="2200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 – Argentina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sz="300" dirty="0" smtClean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7158" y="214290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Organización social en primates 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Un comportamiento emergente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500306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15008"/>
            </a:gs>
            <a:gs pos="50000">
              <a:srgbClr val="23420E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7"/>
          <p:cNvSpPr txBox="1">
            <a:spLocks noChangeArrowheads="1"/>
          </p:cNvSpPr>
          <p:nvPr/>
        </p:nvSpPr>
        <p:spPr bwMode="auto">
          <a:xfrm>
            <a:off x="357158" y="571480"/>
            <a:ext cx="8353425" cy="5732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85720" y="428604"/>
            <a:ext cx="84296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800" dirty="0" smtClean="0"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  <a:cs typeface="Tahoma" pitchFamily="34" charset="0"/>
              </a:rPr>
              <a:t>Dinámica del Repertorio – Imitación</a:t>
            </a:r>
            <a:endParaRPr lang="es-ES" sz="3800" b="1" dirty="0">
              <a:solidFill>
                <a:srgbClr val="92D050"/>
              </a:solidFill>
              <a:effectLst>
                <a:reflection blurRad="6350" stA="60000" endA="900" endPos="58000" dir="5400000" sy="-100000" algn="bl" rotWithShape="0"/>
              </a:effectLst>
              <a:latin typeface="Georgia" pitchFamily="18" charset="0"/>
              <a:cs typeface="Tahoma" pitchFamily="34" charset="0"/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428596" y="1714488"/>
            <a:ext cx="4679950" cy="4060825"/>
            <a:chOff x="1292" y="1253"/>
            <a:chExt cx="2948" cy="2558"/>
          </a:xfrm>
        </p:grpSpPr>
        <p:sp>
          <p:nvSpPr>
            <p:cNvPr id="92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292" y="1253"/>
              <a:ext cx="2948" cy="2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9227" name="Rectangle 9"/>
            <p:cNvSpPr>
              <a:spLocks noChangeArrowheads="1"/>
            </p:cNvSpPr>
            <p:nvPr/>
          </p:nvSpPr>
          <p:spPr bwMode="auto">
            <a:xfrm>
              <a:off x="1292" y="1253"/>
              <a:ext cx="2948" cy="255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pic>
          <p:nvPicPr>
            <p:cNvPr id="922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" y="1142"/>
              <a:ext cx="3151" cy="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" y="3938"/>
              <a:ext cx="315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Rectangle 12"/>
            <p:cNvSpPr>
              <a:spLocks noChangeArrowheads="1"/>
            </p:cNvSpPr>
            <p:nvPr/>
          </p:nvSpPr>
          <p:spPr bwMode="auto">
            <a:xfrm>
              <a:off x="1300" y="1258"/>
              <a:ext cx="2940" cy="25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pic>
          <p:nvPicPr>
            <p:cNvPr id="923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" y="1142"/>
              <a:ext cx="3151" cy="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" y="3938"/>
              <a:ext cx="315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Text Box 16"/>
          <p:cNvSpPr txBox="1">
            <a:spLocks noChangeArrowheads="1"/>
          </p:cNvSpPr>
          <p:nvPr/>
        </p:nvSpPr>
        <p:spPr bwMode="auto">
          <a:xfrm>
            <a:off x="5148263" y="1916113"/>
            <a:ext cx="3744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AR"/>
          </a:p>
        </p:txBody>
      </p:sp>
      <p:graphicFrame>
        <p:nvGraphicFramePr>
          <p:cNvPr id="3089" name="Object 17"/>
          <p:cNvGraphicFramePr>
            <a:graphicFrameLocks noGrp="1" noChangeAspect="1"/>
          </p:cNvGraphicFramePr>
          <p:nvPr>
            <p:ph sz="half" idx="1"/>
          </p:nvPr>
        </p:nvGraphicFramePr>
        <p:xfrm>
          <a:off x="5643563" y="3319463"/>
          <a:ext cx="2898775" cy="788987"/>
        </p:xfrm>
        <a:graphic>
          <a:graphicData uri="http://schemas.openxmlformats.org/presentationml/2006/ole">
            <p:oleObj spid="_x0000_s138242" name="Ecuación" r:id="rId5" imgW="1587240" imgH="431640" progId="Equation.3">
              <p:embed/>
            </p:oleObj>
          </a:graphicData>
        </a:graphic>
      </p:graphicFrame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86380" y="4429132"/>
            <a:ext cx="3455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b="1" dirty="0" smtClean="0">
                <a:solidFill>
                  <a:srgbClr val="92D050"/>
                </a:solidFill>
                <a:latin typeface="Georgia" pitchFamily="18" charset="0"/>
              </a:rPr>
              <a:t>Solapamiento (</a:t>
            </a:r>
            <a:r>
              <a:rPr lang="es-ES" b="1" dirty="0" err="1" smtClean="0">
                <a:solidFill>
                  <a:srgbClr val="92D050"/>
                </a:solidFill>
                <a:latin typeface="Georgia" pitchFamily="18" charset="0"/>
              </a:rPr>
              <a:t>similaridad</a:t>
            </a:r>
            <a:r>
              <a:rPr lang="es-ES" b="1" dirty="0" smtClean="0">
                <a:solidFill>
                  <a:srgbClr val="92D050"/>
                </a:solidFill>
                <a:latin typeface="Georgia" pitchFamily="18" charset="0"/>
              </a:rPr>
              <a:t>)</a:t>
            </a:r>
            <a:endParaRPr lang="es-ES" b="1" dirty="0">
              <a:solidFill>
                <a:srgbClr val="92D050"/>
              </a:solidFill>
              <a:latin typeface="Georgia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5357818" y="2500306"/>
            <a:ext cx="3429024" cy="2928958"/>
          </a:xfrm>
          <a:prstGeom prst="roundRect">
            <a:avLst/>
          </a:prstGeom>
          <a:noFill/>
          <a:ln>
            <a:solidFill>
              <a:srgbClr val="38F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1">
                <a:lumMod val="95000"/>
                <a:lumOff val="5000"/>
              </a:schemeClr>
            </a:gs>
            <a:gs pos="52000">
              <a:srgbClr val="004200"/>
            </a:gs>
            <a:gs pos="100000">
              <a:srgbClr val="1F7F3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158" y="1928802"/>
            <a:ext cx="8501122" cy="363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s-ES" sz="18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>
              <a:buAutoNum type="alphaLcParenR"/>
            </a:pP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Tamaño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Neocortex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Tamaño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Repertorio</a:t>
            </a:r>
            <a:endParaRPr lang="en-US" sz="2000" b="1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marL="514350" indent="-514350" algn="l">
              <a:buAutoNum type="alphaLcParenR"/>
            </a:pPr>
            <a:endParaRPr lang="en-US" sz="2000" b="1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marL="514350" indent="-514350" algn="l"/>
            <a:r>
              <a:rPr lang="en-US" sz="2000" b="1" dirty="0" err="1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Cada</a:t>
            </a:r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especie</a:t>
            </a:r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tiene</a:t>
            </a:r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un</a:t>
            </a:r>
            <a:r>
              <a:rPr lang="en-US" sz="2000" b="1" i="1" dirty="0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tamaño</a:t>
            </a:r>
            <a:r>
              <a:rPr lang="en-US" sz="2000" b="1" i="1" dirty="0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F</a:t>
            </a:r>
            <a:endParaRPr lang="en-US" sz="2000" b="1" dirty="0" smtClean="0">
              <a:solidFill>
                <a:srgbClr val="66FF66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2000" b="1" dirty="0" smtClean="0">
              <a:solidFill>
                <a:srgbClr val="66FF66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000" b="1" dirty="0" err="1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Probabilidad</a:t>
            </a:r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 de </a:t>
            </a:r>
            <a:r>
              <a:rPr lang="en-US" sz="2000" b="1" dirty="0" err="1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interacción</a:t>
            </a:r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l"/>
            <a:endParaRPr lang="en-US" sz="2000" b="1" dirty="0" smtClean="0">
              <a:solidFill>
                <a:srgbClr val="66FF66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b)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Tamaño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Neocortex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         Mayor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capacidad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comunicativa</a:t>
            </a:r>
            <a:endParaRPr lang="en-US" sz="2000" b="1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2000" b="1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Tamaño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Neocortex</a:t>
            </a:r>
            <a:endParaRPr lang="en-US" sz="2000" b="1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2000" b="1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000" b="1" dirty="0" err="1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Probabilidad</a:t>
            </a:r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000" b="1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interacción</a:t>
            </a:r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l"/>
            <a:endParaRPr lang="en-US" sz="16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s-ES" sz="16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0034" y="1357298"/>
            <a:ext cx="6643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Dos </a:t>
            </a:r>
            <a:r>
              <a:rPr lang="en-US" sz="32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propuestas</a:t>
            </a:r>
            <a:r>
              <a:rPr lang="en-US" sz="32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diferentes</a:t>
            </a:r>
            <a:r>
              <a:rPr lang="en-US" sz="32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929058" y="2500306"/>
            <a:ext cx="428628" cy="1588"/>
          </a:xfrm>
          <a:prstGeom prst="straightConnector1">
            <a:avLst/>
          </a:prstGeom>
          <a:ln w="28575" cap="rnd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5143504" y="3214686"/>
          <a:ext cx="1500198" cy="965787"/>
        </p:xfrm>
        <a:graphic>
          <a:graphicData uri="http://schemas.openxmlformats.org/presentationml/2006/ole">
            <p:oleObj spid="_x0000_s83983" name="Ecuación" r:id="rId3" imgW="660240" imgH="393480" progId="Equation.3">
              <p:embed/>
            </p:oleObj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5143504" y="3214686"/>
            <a:ext cx="1571636" cy="928694"/>
          </a:xfrm>
          <a:prstGeom prst="roundRect">
            <a:avLst/>
          </a:prstGeom>
          <a:noFill/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3786182" y="4714884"/>
            <a:ext cx="428628" cy="1588"/>
          </a:xfrm>
          <a:prstGeom prst="straightConnector1">
            <a:avLst/>
          </a:prstGeom>
          <a:ln w="28575" cap="rnd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4800600" y="5286375"/>
          <a:ext cx="1931988" cy="1038225"/>
        </p:xfrm>
        <a:graphic>
          <a:graphicData uri="http://schemas.openxmlformats.org/presentationml/2006/ole">
            <p:oleObj spid="_x0000_s83984" name="Ecuación" r:id="rId4" imgW="850680" imgH="457200" progId="Equation.3">
              <p:embed/>
            </p:oleObj>
          </a:graphicData>
        </a:graphic>
      </p:graphicFrame>
      <p:sp>
        <p:nvSpPr>
          <p:cNvPr id="15" name="14 Rectángulo redondeado"/>
          <p:cNvSpPr/>
          <p:nvPr/>
        </p:nvSpPr>
        <p:spPr>
          <a:xfrm>
            <a:off x="4714876" y="5214950"/>
            <a:ext cx="2071702" cy="1143008"/>
          </a:xfrm>
          <a:prstGeom prst="roundRect">
            <a:avLst/>
          </a:prstGeom>
          <a:noFill/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6" name="15 Objeto"/>
          <p:cNvGraphicFramePr>
            <a:graphicFrameLocks noChangeAspect="1"/>
          </p:cNvGraphicFramePr>
          <p:nvPr/>
        </p:nvGraphicFramePr>
        <p:xfrm>
          <a:off x="3500438" y="5281613"/>
          <a:ext cx="571500" cy="307975"/>
        </p:xfrm>
        <a:graphic>
          <a:graphicData uri="http://schemas.openxmlformats.org/presentationml/2006/ole">
            <p:oleObj spid="_x0000_s83985" name="Ecuación" r:id="rId5" imgW="253800" imgH="126720" progId="Equation.3">
              <p:embed/>
            </p:oleObj>
          </a:graphicData>
        </a:graphic>
      </p:graphicFrame>
      <p:sp>
        <p:nvSpPr>
          <p:cNvPr id="12" name="11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0" name="Text Box 6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0" y="-7938"/>
            <a:ext cx="91440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800" dirty="0" smtClean="0"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  <a:cs typeface="Tahoma" pitchFamily="34" charset="0"/>
              </a:rPr>
              <a:t>Dinámica del Repertorio – Imitación</a:t>
            </a:r>
            <a:endParaRPr lang="es-ES" sz="3800" b="1" dirty="0">
              <a:solidFill>
                <a:srgbClr val="92D050"/>
              </a:solidFill>
              <a:effectLst>
                <a:reflection blurRad="6350" stA="60000" endA="900" endPos="58000" dir="5400000" sy="-100000" algn="bl" rotWithShape="0"/>
              </a:effectLst>
              <a:latin typeface="Georgia" pitchFamily="18" charset="0"/>
              <a:cs typeface="Tahoma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85720" y="2143116"/>
            <a:ext cx="8572560" cy="2071702"/>
          </a:xfrm>
          <a:prstGeom prst="roundRect">
            <a:avLst/>
          </a:prstGeom>
          <a:noFill/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285720" y="4357694"/>
            <a:ext cx="8572560" cy="2071702"/>
          </a:xfrm>
          <a:prstGeom prst="roundRect">
            <a:avLst/>
          </a:prstGeom>
          <a:noFill/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distri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1714488"/>
            <a:ext cx="4469663" cy="3120108"/>
          </a:xfrm>
          <a:prstGeom prst="rect">
            <a:avLst/>
          </a:prstGeom>
          <a:ln w="31750" cmpd="sng">
            <a:solidFill>
              <a:srgbClr val="A8FDA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113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/>
      <p:bldP spid="10" grpId="0" animBg="1"/>
      <p:bldP spid="15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15008"/>
            </a:gs>
            <a:gs pos="50000">
              <a:srgbClr val="23420E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7"/>
          <p:cNvSpPr txBox="1">
            <a:spLocks noChangeArrowheads="1"/>
          </p:cNvSpPr>
          <p:nvPr/>
        </p:nvSpPr>
        <p:spPr bwMode="auto">
          <a:xfrm>
            <a:off x="357158" y="571480"/>
            <a:ext cx="8353425" cy="5732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85720" y="428604"/>
            <a:ext cx="8429684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800" dirty="0" smtClean="0"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  <a:cs typeface="Tahoma" pitchFamily="34" charset="0"/>
              </a:rPr>
              <a:t>Dinámica del Repertorio – Imitación</a:t>
            </a:r>
          </a:p>
          <a:p>
            <a:pPr eaLnBrk="1" hangingPunct="1">
              <a:spcBef>
                <a:spcPct val="50000"/>
              </a:spcBef>
            </a:pPr>
            <a:r>
              <a:rPr lang="es-ES" sz="3800" b="1" dirty="0" smtClean="0"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  <a:cs typeface="Tahoma" pitchFamily="34" charset="0"/>
              </a:rPr>
              <a:t>                              </a:t>
            </a:r>
            <a:r>
              <a:rPr lang="es-ES" sz="3800" dirty="0" smtClean="0"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  <a:cs typeface="Tahoma" pitchFamily="34" charset="0"/>
              </a:rPr>
              <a:t>Global</a:t>
            </a:r>
            <a:endParaRPr lang="es-ES" sz="3800" dirty="0">
              <a:solidFill>
                <a:srgbClr val="92D050"/>
              </a:solidFill>
              <a:effectLst>
                <a:reflection blurRad="6350" stA="60000" endA="900" endPos="58000" dir="5400000" sy="-100000" algn="bl" rotWithShape="0"/>
              </a:effectLst>
              <a:latin typeface="Georgia" pitchFamily="18" charset="0"/>
              <a:cs typeface="Tahoma" pitchFamily="34" charset="0"/>
            </a:endParaRPr>
          </a:p>
        </p:txBody>
      </p:sp>
      <p:sp>
        <p:nvSpPr>
          <p:cNvPr id="9221" name="Text Box 16"/>
          <p:cNvSpPr txBox="1">
            <a:spLocks noChangeArrowheads="1"/>
          </p:cNvSpPr>
          <p:nvPr/>
        </p:nvSpPr>
        <p:spPr bwMode="auto">
          <a:xfrm>
            <a:off x="5148263" y="1916113"/>
            <a:ext cx="3744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AR"/>
          </a:p>
        </p:txBody>
      </p:sp>
      <p:sp>
        <p:nvSpPr>
          <p:cNvPr id="15" name="14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9" name="Picture 11" descr="maudCulVecto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2143116"/>
            <a:ext cx="5222875" cy="3990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6"/>
                                      </p:to>
                                    </p:set>
                                    <p:animEffect filter="image" prLst="opacity: 0.6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B265"/>
            </a:gs>
            <a:gs pos="100000">
              <a:srgbClr val="C890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468313" y="333375"/>
            <a:ext cx="8351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smtClean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142984"/>
            <a:ext cx="8501122" cy="428628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FF00"/>
                </a:solidFill>
                <a:latin typeface="Georgia" pitchFamily="18" charset="0"/>
              </a:rPr>
              <a:t>La red </a:t>
            </a:r>
            <a:r>
              <a:rPr lang="en-US" sz="1800" b="1" dirty="0" err="1" smtClean="0">
                <a:solidFill>
                  <a:srgbClr val="FFFF00"/>
                </a:solidFill>
                <a:latin typeface="Georgia" pitchFamily="18" charset="0"/>
              </a:rPr>
              <a:t>está</a:t>
            </a:r>
            <a:r>
              <a:rPr lang="en-US" sz="1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Georgia" pitchFamily="18" charset="0"/>
              </a:rPr>
              <a:t>compuesta</a:t>
            </a:r>
            <a:r>
              <a:rPr lang="en-US" sz="1800" b="1" dirty="0" smtClean="0">
                <a:solidFill>
                  <a:srgbClr val="FFFF00"/>
                </a:solidFill>
                <a:latin typeface="Georgia" pitchFamily="18" charset="0"/>
              </a:rPr>
              <a:t> de </a:t>
            </a:r>
            <a:r>
              <a:rPr lang="en-US" sz="1800" b="1" dirty="0" err="1" smtClean="0">
                <a:solidFill>
                  <a:srgbClr val="FFFF00"/>
                </a:solidFill>
                <a:latin typeface="Georgia" pitchFamily="18" charset="0"/>
              </a:rPr>
              <a:t>nodos</a:t>
            </a:r>
            <a:r>
              <a:rPr lang="en-US" sz="1800" b="1" dirty="0" smtClean="0">
                <a:solidFill>
                  <a:srgbClr val="FFFF00"/>
                </a:solidFill>
                <a:latin typeface="Georgia" pitchFamily="18" charset="0"/>
              </a:rPr>
              <a:t>  (</a:t>
            </a:r>
            <a:r>
              <a:rPr lang="en-US" sz="1800" b="1" dirty="0" err="1" smtClean="0">
                <a:solidFill>
                  <a:srgbClr val="FFFF00"/>
                </a:solidFill>
                <a:latin typeface="Georgia" pitchFamily="18" charset="0"/>
              </a:rPr>
              <a:t>individuos</a:t>
            </a:r>
            <a:r>
              <a:rPr lang="en-US" sz="1800" b="1" dirty="0" smtClean="0">
                <a:solidFill>
                  <a:srgbClr val="FFFF00"/>
                </a:solidFill>
                <a:latin typeface="Georgia" pitchFamily="18" charset="0"/>
              </a:rPr>
              <a:t>) y </a:t>
            </a:r>
            <a:r>
              <a:rPr lang="en-US" sz="1800" b="1" dirty="0" err="1" smtClean="0">
                <a:solidFill>
                  <a:srgbClr val="FFFF00"/>
                </a:solidFill>
                <a:latin typeface="Georgia" pitchFamily="18" charset="0"/>
              </a:rPr>
              <a:t>aristas</a:t>
            </a:r>
            <a:r>
              <a:rPr lang="en-US" sz="1800" b="1" dirty="0" smtClean="0">
                <a:solidFill>
                  <a:srgbClr val="FFFF00"/>
                </a:solidFill>
                <a:latin typeface="Georgia" pitchFamily="18" charset="0"/>
              </a:rPr>
              <a:t> (</a:t>
            </a:r>
            <a:r>
              <a:rPr lang="en-US" sz="1800" b="1" dirty="0" err="1" smtClean="0">
                <a:solidFill>
                  <a:srgbClr val="FFFF00"/>
                </a:solidFill>
                <a:latin typeface="Georgia" pitchFamily="18" charset="0"/>
              </a:rPr>
              <a:t>vínculos</a:t>
            </a:r>
            <a:r>
              <a:rPr lang="en-US" sz="1800" b="1" dirty="0" smtClean="0">
                <a:solidFill>
                  <a:srgbClr val="FFFF00"/>
                </a:solidFill>
                <a:latin typeface="Georgia" pitchFamily="18" charset="0"/>
              </a:rPr>
              <a:t> entre </a:t>
            </a:r>
            <a:r>
              <a:rPr lang="en-US" sz="1800" b="1" dirty="0" err="1" smtClean="0">
                <a:solidFill>
                  <a:srgbClr val="FFFF00"/>
                </a:solidFill>
                <a:latin typeface="Georgia" pitchFamily="18" charset="0"/>
              </a:rPr>
              <a:t>ellos</a:t>
            </a:r>
            <a:r>
              <a:rPr lang="en-US" sz="1800" b="1" dirty="0" smtClean="0">
                <a:solidFill>
                  <a:srgbClr val="FFFF00"/>
                </a:solidFill>
                <a:latin typeface="Georgia" pitchFamily="18" charset="0"/>
              </a:rPr>
              <a:t>)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s-AR" sz="1800" b="1" dirty="0" smtClean="0">
                <a:solidFill>
                  <a:srgbClr val="FFFF00"/>
                </a:solidFill>
                <a:latin typeface="Georgia" pitchFamily="18" charset="0"/>
              </a:rPr>
              <a:t>Las características de una red van a estar </a:t>
            </a:r>
          </a:p>
          <a:p>
            <a:pPr marL="0" indent="0">
              <a:buNone/>
            </a:pPr>
            <a:r>
              <a:rPr lang="es-AR" sz="1800" b="1" dirty="0" smtClean="0">
                <a:solidFill>
                  <a:srgbClr val="FFFF00"/>
                </a:solidFill>
                <a:latin typeface="Georgia" pitchFamily="18" charset="0"/>
              </a:rPr>
              <a:t>dadas entre otras cantidades por el  </a:t>
            </a:r>
            <a:r>
              <a:rPr lang="es-AR" sz="1800" b="1" dirty="0" err="1" smtClean="0">
                <a:solidFill>
                  <a:srgbClr val="FFFF00"/>
                </a:solidFill>
                <a:latin typeface="Georgia" pitchFamily="18" charset="0"/>
              </a:rPr>
              <a:t>clustering</a:t>
            </a:r>
            <a:r>
              <a:rPr lang="es-AR" sz="1800" b="1" dirty="0" smtClean="0">
                <a:solidFill>
                  <a:srgbClr val="FFFF00"/>
                </a:solidFill>
                <a:latin typeface="Georgia" pitchFamily="18" charset="0"/>
              </a:rPr>
              <a:t>, el grado de desorden, </a:t>
            </a:r>
          </a:p>
          <a:p>
            <a:pPr marL="0" indent="0">
              <a:buNone/>
            </a:pPr>
            <a:r>
              <a:rPr lang="es-AR" sz="1800" b="1" dirty="0" smtClean="0">
                <a:solidFill>
                  <a:srgbClr val="FFFF00"/>
                </a:solidFill>
                <a:latin typeface="Georgia" pitchFamily="18" charset="0"/>
              </a:rPr>
              <a:t>la distribución de grado</a:t>
            </a:r>
            <a:endParaRPr lang="en-US" sz="1800" b="1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1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Georgia" pitchFamily="18" charset="0"/>
              </a:rPr>
              <a:t>La </a:t>
            </a:r>
            <a:r>
              <a:rPr lang="en-US" sz="1800" b="1" dirty="0" err="1" smtClean="0">
                <a:latin typeface="Georgia" pitchFamily="18" charset="0"/>
              </a:rPr>
              <a:t>evolución</a:t>
            </a:r>
            <a:r>
              <a:rPr lang="en-US" sz="1800" b="1" dirty="0" smtClean="0">
                <a:latin typeface="Georgia" pitchFamily="18" charset="0"/>
              </a:rPr>
              <a:t> del </a:t>
            </a:r>
            <a:r>
              <a:rPr lang="en-US" sz="1800" b="1" dirty="0" err="1" smtClean="0">
                <a:latin typeface="Georgia" pitchFamily="18" charset="0"/>
              </a:rPr>
              <a:t>sistema</a:t>
            </a:r>
            <a:r>
              <a:rPr lang="en-US" sz="1800" b="1" dirty="0" smtClean="0">
                <a:latin typeface="Georgia" pitchFamily="18" charset="0"/>
              </a:rPr>
              <a:t> </a:t>
            </a:r>
            <a:r>
              <a:rPr lang="en-US" sz="1800" b="1" dirty="0" err="1" smtClean="0">
                <a:latin typeface="Georgia" pitchFamily="18" charset="0"/>
              </a:rPr>
              <a:t>dependerá</a:t>
            </a:r>
            <a:r>
              <a:rPr lang="en-US" sz="1800" b="1" dirty="0" smtClean="0">
                <a:latin typeface="Georgia" pitchFamily="18" charset="0"/>
              </a:rPr>
              <a:t> 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Georgia" pitchFamily="18" charset="0"/>
              </a:rPr>
              <a:t>fuertemente</a:t>
            </a:r>
            <a:r>
              <a:rPr lang="en-US" sz="1800" b="1" dirty="0" smtClean="0">
                <a:latin typeface="Georgia" pitchFamily="18" charset="0"/>
              </a:rPr>
              <a:t> de la </a:t>
            </a:r>
            <a:r>
              <a:rPr lang="en-US" sz="1800" b="1" dirty="0" err="1" smtClean="0">
                <a:latin typeface="Georgia" pitchFamily="18" charset="0"/>
              </a:rPr>
              <a:t>interacción</a:t>
            </a:r>
            <a:r>
              <a:rPr lang="en-US" sz="1800" b="1" dirty="0" smtClean="0">
                <a:latin typeface="Georgia" pitchFamily="18" charset="0"/>
              </a:rPr>
              <a:t> entre la 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Georgia" pitchFamily="18" charset="0"/>
              </a:rPr>
              <a:t>topología</a:t>
            </a:r>
            <a:r>
              <a:rPr lang="en-US" sz="1800" b="1" dirty="0" smtClean="0">
                <a:latin typeface="Georgia" pitchFamily="18" charset="0"/>
              </a:rPr>
              <a:t>  </a:t>
            </a:r>
            <a:r>
              <a:rPr lang="en-US" sz="1800" b="1" dirty="0" err="1" smtClean="0">
                <a:latin typeface="Georgia" pitchFamily="18" charset="0"/>
              </a:rPr>
              <a:t>subyacente</a:t>
            </a:r>
            <a:r>
              <a:rPr lang="en-US" sz="1800" b="1" dirty="0" smtClean="0">
                <a:latin typeface="Georgia" pitchFamily="18" charset="0"/>
              </a:rPr>
              <a:t> y los </a:t>
            </a:r>
            <a:r>
              <a:rPr lang="en-US" sz="1800" b="1" dirty="0" err="1" smtClean="0">
                <a:latin typeface="Georgia" pitchFamily="18" charset="0"/>
              </a:rPr>
              <a:t>estados</a:t>
            </a:r>
            <a:r>
              <a:rPr lang="en-US" sz="1800" b="1" dirty="0" smtClean="0">
                <a:latin typeface="Georgia" pitchFamily="18" charset="0"/>
              </a:rPr>
              <a:t> de los 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Georgia" pitchFamily="18" charset="0"/>
              </a:rPr>
              <a:t>individuos</a:t>
            </a:r>
            <a:endParaRPr lang="en-US" sz="1800" b="1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1200" b="1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1200" b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Georgia" pitchFamily="18" charset="0"/>
              </a:rPr>
              <a:t>En </a:t>
            </a:r>
            <a:r>
              <a:rPr lang="en-US" sz="1800" b="1" dirty="0" err="1" smtClean="0">
                <a:latin typeface="Georgia" pitchFamily="18" charset="0"/>
              </a:rPr>
              <a:t>este</a:t>
            </a:r>
            <a:r>
              <a:rPr lang="en-US" sz="1800" b="1" dirty="0" smtClean="0">
                <a:latin typeface="Georgia" pitchFamily="18" charset="0"/>
              </a:rPr>
              <a:t> </a:t>
            </a:r>
            <a:r>
              <a:rPr lang="en-US" sz="1800" b="1" dirty="0" err="1" smtClean="0">
                <a:latin typeface="Georgia" pitchFamily="18" charset="0"/>
              </a:rPr>
              <a:t>modelo</a:t>
            </a:r>
            <a:r>
              <a:rPr lang="en-US" sz="1800" b="1" dirty="0" smtClean="0">
                <a:latin typeface="Georgia" pitchFamily="18" charset="0"/>
              </a:rPr>
              <a:t> la </a:t>
            </a:r>
            <a:r>
              <a:rPr lang="en-US" sz="1800" b="1" dirty="0" err="1" smtClean="0">
                <a:latin typeface="Georgia" pitchFamily="18" charset="0"/>
              </a:rPr>
              <a:t>interacción</a:t>
            </a:r>
            <a:r>
              <a:rPr lang="en-US" sz="1800" b="1" dirty="0" smtClean="0">
                <a:latin typeface="Georgia" pitchFamily="18" charset="0"/>
              </a:rPr>
              <a:t> </a:t>
            </a:r>
            <a:r>
              <a:rPr lang="en-US" sz="1800" b="1" dirty="0" err="1" smtClean="0">
                <a:latin typeface="Georgia" pitchFamily="18" charset="0"/>
              </a:rPr>
              <a:t>será</a:t>
            </a:r>
            <a:r>
              <a:rPr lang="en-US" sz="1800" b="1" dirty="0" smtClean="0">
                <a:latin typeface="Georgia" pitchFamily="18" charset="0"/>
              </a:rPr>
              <a:t> </a:t>
            </a:r>
            <a:r>
              <a:rPr lang="en-US" sz="1800" b="1" dirty="0" err="1" smtClean="0">
                <a:latin typeface="Georgia" pitchFamily="18" charset="0"/>
              </a:rPr>
              <a:t>más</a:t>
            </a:r>
            <a:r>
              <a:rPr lang="en-US" sz="1800" b="1" dirty="0" smtClean="0">
                <a:latin typeface="Georgia" pitchFamily="18" charset="0"/>
              </a:rPr>
              <a:t> </a:t>
            </a:r>
            <a:r>
              <a:rPr lang="en-US" sz="1800" b="1" dirty="0" err="1" smtClean="0">
                <a:latin typeface="Georgia" pitchFamily="18" charset="0"/>
              </a:rPr>
              <a:t>fuerte</a:t>
            </a:r>
            <a:r>
              <a:rPr lang="en-US" sz="1800" b="1" dirty="0" smtClean="0">
                <a:latin typeface="Georgia" pitchFamily="18" charset="0"/>
              </a:rPr>
              <a:t> entre </a:t>
            </a:r>
            <a:r>
              <a:rPr lang="en-US" sz="1800" b="1" dirty="0" err="1" smtClean="0">
                <a:latin typeface="Georgia" pitchFamily="18" charset="0"/>
              </a:rPr>
              <a:t>vecinos</a:t>
            </a:r>
            <a:r>
              <a:rPr lang="en-US" sz="1800" b="1" dirty="0" smtClean="0">
                <a:latin typeface="Georgia" pitchFamily="18" charset="0"/>
              </a:rPr>
              <a:t> </a:t>
            </a:r>
            <a:r>
              <a:rPr lang="en-US" sz="1800" b="1" dirty="0" err="1" smtClean="0">
                <a:latin typeface="Georgia" pitchFamily="18" charset="0"/>
              </a:rPr>
              <a:t>parecidos</a:t>
            </a:r>
            <a:endParaRPr lang="en-US" sz="1800" b="1" dirty="0" smtClean="0">
              <a:latin typeface="Georgia" pitchFamily="18" charset="0"/>
            </a:endParaRPr>
          </a:p>
          <a:p>
            <a:pPr>
              <a:buNone/>
            </a:pPr>
            <a:endParaRPr lang="en-US" sz="20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42844" y="5786454"/>
            <a:ext cx="8786874" cy="850762"/>
          </a:xfrm>
          <a:prstGeom prst="rect">
            <a:avLst/>
          </a:prstGeom>
          <a:gradFill>
            <a:gsLst>
              <a:gs pos="0">
                <a:srgbClr val="663300"/>
              </a:gs>
              <a:gs pos="50000">
                <a:srgbClr val="FFB265"/>
              </a:gs>
              <a:gs pos="100000">
                <a:srgbClr val="663300"/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square">
            <a:noAutofit/>
          </a:bodyPr>
          <a:lstStyle/>
          <a:p>
            <a:pPr algn="ctr">
              <a:buNone/>
            </a:pPr>
            <a:r>
              <a:rPr lang="en-US" sz="2000" b="1" dirty="0" smtClean="0">
                <a:latin typeface="Georgia" pitchFamily="18" charset="0"/>
              </a:rPr>
              <a:t>El </a:t>
            </a:r>
            <a:r>
              <a:rPr lang="en-US" sz="2000" b="1" dirty="0" err="1" smtClean="0">
                <a:latin typeface="Georgia" pitchFamily="18" charset="0"/>
              </a:rPr>
              <a:t>objetivo</a:t>
            </a:r>
            <a:r>
              <a:rPr lang="en-US" sz="2000" b="1" dirty="0" smtClean="0">
                <a:latin typeface="Georgia" pitchFamily="18" charset="0"/>
              </a:rPr>
              <a:t> del </a:t>
            </a:r>
            <a:r>
              <a:rPr lang="en-US" sz="2000" b="1" dirty="0" err="1" smtClean="0">
                <a:latin typeface="Georgia" pitchFamily="18" charset="0"/>
              </a:rPr>
              <a:t>modelo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es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generar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una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topología</a:t>
            </a:r>
            <a:r>
              <a:rPr lang="en-US" sz="2000" b="1" dirty="0" smtClean="0">
                <a:latin typeface="Georgia" pitchFamily="18" charset="0"/>
              </a:rPr>
              <a:t> social </a:t>
            </a:r>
            <a:r>
              <a:rPr lang="en-US" sz="2000" b="1" dirty="0" err="1" smtClean="0">
                <a:latin typeface="Georgia" pitchFamily="18" charset="0"/>
              </a:rPr>
              <a:t>dinámica</a:t>
            </a:r>
            <a:r>
              <a:rPr lang="en-US" sz="2000" b="1" dirty="0" smtClean="0">
                <a:latin typeface="Georgia" pitchFamily="18" charset="0"/>
              </a:rPr>
              <a:t> y </a:t>
            </a:r>
            <a:r>
              <a:rPr lang="en-US" sz="2000" b="1" dirty="0" err="1" smtClean="0">
                <a:latin typeface="Georgia" pitchFamily="18" charset="0"/>
              </a:rPr>
              <a:t>fuertemente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determinada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por</a:t>
            </a:r>
            <a:r>
              <a:rPr lang="en-US" sz="2000" b="1" dirty="0" smtClean="0">
                <a:latin typeface="Georgia" pitchFamily="18" charset="0"/>
              </a:rPr>
              <a:t> la </a:t>
            </a:r>
            <a:r>
              <a:rPr lang="en-US" sz="2000" b="1" dirty="0" err="1" smtClean="0">
                <a:latin typeface="Georgia" pitchFamily="18" charset="0"/>
              </a:rPr>
              <a:t>interacción</a:t>
            </a:r>
            <a:r>
              <a:rPr lang="en-US" sz="2000" b="1" dirty="0" smtClean="0">
                <a:latin typeface="Georgia" pitchFamily="18" charset="0"/>
              </a:rPr>
              <a:t> entre </a:t>
            </a:r>
            <a:r>
              <a:rPr lang="en-US" sz="2000" b="1" dirty="0" err="1" smtClean="0">
                <a:latin typeface="Georgia" pitchFamily="18" charset="0"/>
              </a:rPr>
              <a:t>individuos</a:t>
            </a:r>
            <a:r>
              <a:rPr lang="en-US" sz="2000" b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7772400" cy="1143000"/>
          </a:xfrm>
        </p:spPr>
        <p:txBody>
          <a:bodyPr/>
          <a:lstStyle/>
          <a:p>
            <a:pPr algn="l"/>
            <a:r>
              <a:rPr lang="es-AR" sz="4000" dirty="0" smtClean="0">
                <a:solidFill>
                  <a:srgbClr val="FFEAD5"/>
                </a:solidFill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  <a:cs typeface="Tahoma" pitchFamily="34" charset="0"/>
              </a:rPr>
              <a:t>Topología Social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5715008" y="1785926"/>
            <a:ext cx="3071834" cy="307183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1" name="Picture 4" descr="smallworl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928802"/>
            <a:ext cx="2681278" cy="268127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3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3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B265"/>
            </a:gs>
            <a:gs pos="100000">
              <a:srgbClr val="C890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79712" y="548680"/>
            <a:ext cx="4896544" cy="453650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Rectángulo redondeado"/>
          <p:cNvSpPr/>
          <p:nvPr/>
        </p:nvSpPr>
        <p:spPr>
          <a:xfrm>
            <a:off x="3000364" y="928670"/>
            <a:ext cx="2571768" cy="2214578"/>
          </a:xfrm>
          <a:prstGeom prst="roundRect">
            <a:avLst/>
          </a:prstGeom>
          <a:solidFill>
            <a:srgbClr val="F2F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468313" y="333375"/>
            <a:ext cx="8351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smtClean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8643998" cy="4376528"/>
          </a:xfrm>
        </p:spPr>
        <p:txBody>
          <a:bodyPr/>
          <a:lstStyle/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s-AR" sz="1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s-AR" sz="1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AR" sz="2000" dirty="0" smtClean="0">
              <a:solidFill>
                <a:srgbClr val="66330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AR" sz="2000" dirty="0" smtClean="0">
              <a:solidFill>
                <a:srgbClr val="66330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AR" sz="2000" dirty="0" smtClean="0">
              <a:solidFill>
                <a:srgbClr val="66330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AR" sz="2000" dirty="0" smtClean="0">
              <a:solidFill>
                <a:srgbClr val="66330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AR" sz="2000" dirty="0" smtClean="0">
                <a:solidFill>
                  <a:srgbClr val="663300"/>
                </a:solidFill>
                <a:latin typeface="Georgia" pitchFamily="18" charset="0"/>
              </a:rPr>
              <a:t>El comportamiento de un sistema social va a depender sensiblemente de la interacción entre la dinámica del sistema  estudiado y la estructura de la red subyacente.</a:t>
            </a:r>
          </a:p>
          <a:p>
            <a:pPr marL="0" indent="0">
              <a:lnSpc>
                <a:spcPct val="80000"/>
              </a:lnSpc>
              <a:buNone/>
            </a:pPr>
            <a:endParaRPr lang="es-AR" sz="2000" dirty="0" smtClean="0">
              <a:solidFill>
                <a:srgbClr val="66330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AR" sz="2000" dirty="0" smtClean="0">
                <a:solidFill>
                  <a:srgbClr val="663300"/>
                </a:solidFill>
                <a:latin typeface="Georgia" pitchFamily="18" charset="0"/>
              </a:rPr>
              <a:t>Generalmente la red se elige ad hoc, sin criterios específicos y en base  conjeturas sobre la estructura de la sociedad. </a:t>
            </a:r>
          </a:p>
          <a:p>
            <a:pPr>
              <a:lnSpc>
                <a:spcPct val="60000"/>
              </a:lnSpc>
              <a:buNone/>
            </a:pPr>
            <a:endParaRPr lang="es-AR" sz="2000" dirty="0" smtClean="0">
              <a:solidFill>
                <a:srgbClr val="663300"/>
              </a:solidFill>
              <a:latin typeface="Georgia" pitchFamily="18" charset="0"/>
            </a:endParaRPr>
          </a:p>
          <a:p>
            <a:pPr>
              <a:lnSpc>
                <a:spcPct val="60000"/>
              </a:lnSpc>
              <a:buNone/>
            </a:pPr>
            <a:r>
              <a:rPr lang="es-AR" sz="2000" dirty="0" smtClean="0">
                <a:solidFill>
                  <a:srgbClr val="663300"/>
                </a:solidFill>
                <a:latin typeface="Georgia" pitchFamily="18" charset="0"/>
              </a:rPr>
              <a:t>Este modelo propone una dinámica </a:t>
            </a:r>
            <a:r>
              <a:rPr lang="es-AR" sz="2000" dirty="0" err="1" smtClean="0">
                <a:solidFill>
                  <a:srgbClr val="663300"/>
                </a:solidFill>
                <a:latin typeface="Georgia" pitchFamily="18" charset="0"/>
              </a:rPr>
              <a:t>coevolutiva</a:t>
            </a:r>
            <a:endParaRPr lang="es-AR" sz="2000" dirty="0" smtClean="0">
              <a:solidFill>
                <a:srgbClr val="663300"/>
              </a:solidFill>
              <a:latin typeface="Georgia" pitchFamily="18" charset="0"/>
            </a:endParaRPr>
          </a:p>
          <a:p>
            <a:pPr>
              <a:buNone/>
            </a:pPr>
            <a:endParaRPr lang="en-US" sz="20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42844" y="5786454"/>
            <a:ext cx="8786874" cy="850762"/>
          </a:xfrm>
          <a:prstGeom prst="rect">
            <a:avLst/>
          </a:prstGeom>
          <a:gradFill>
            <a:gsLst>
              <a:gs pos="0">
                <a:srgbClr val="663300"/>
              </a:gs>
              <a:gs pos="50000">
                <a:srgbClr val="FFB265"/>
              </a:gs>
              <a:gs pos="100000">
                <a:srgbClr val="663300"/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square">
            <a:noAutofit/>
          </a:bodyPr>
          <a:lstStyle/>
          <a:p>
            <a:pPr algn="ctr">
              <a:buNone/>
            </a:pPr>
            <a:r>
              <a:rPr lang="en-US" sz="2000" b="1" dirty="0" smtClean="0">
                <a:latin typeface="Georgia" pitchFamily="18" charset="0"/>
              </a:rPr>
              <a:t>El </a:t>
            </a:r>
            <a:r>
              <a:rPr lang="en-US" sz="2000" b="1" dirty="0" err="1" smtClean="0">
                <a:latin typeface="Georgia" pitchFamily="18" charset="0"/>
              </a:rPr>
              <a:t>objetivo</a:t>
            </a:r>
            <a:r>
              <a:rPr lang="en-US" sz="2000" b="1" dirty="0" smtClean="0">
                <a:latin typeface="Georgia" pitchFamily="18" charset="0"/>
              </a:rPr>
              <a:t> del </a:t>
            </a:r>
            <a:r>
              <a:rPr lang="en-US" sz="2000" b="1" dirty="0" err="1" smtClean="0">
                <a:latin typeface="Georgia" pitchFamily="18" charset="0"/>
              </a:rPr>
              <a:t>modelo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es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generar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una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topología</a:t>
            </a:r>
            <a:r>
              <a:rPr lang="en-US" sz="2000" b="1" dirty="0" smtClean="0">
                <a:latin typeface="Georgia" pitchFamily="18" charset="0"/>
              </a:rPr>
              <a:t> social </a:t>
            </a:r>
            <a:r>
              <a:rPr lang="en-US" sz="2000" b="1" dirty="0" err="1" smtClean="0">
                <a:latin typeface="Georgia" pitchFamily="18" charset="0"/>
              </a:rPr>
              <a:t>dinámica</a:t>
            </a:r>
            <a:r>
              <a:rPr lang="en-US" sz="2000" b="1" dirty="0" smtClean="0">
                <a:latin typeface="Georgia" pitchFamily="18" charset="0"/>
              </a:rPr>
              <a:t> y </a:t>
            </a:r>
            <a:r>
              <a:rPr lang="en-US" sz="2000" b="1" dirty="0" err="1" smtClean="0">
                <a:latin typeface="Georgia" pitchFamily="18" charset="0"/>
              </a:rPr>
              <a:t>fuertemente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determinada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por</a:t>
            </a:r>
            <a:r>
              <a:rPr lang="en-US" sz="2000" b="1" dirty="0" smtClean="0">
                <a:latin typeface="Georgia" pitchFamily="18" charset="0"/>
              </a:rPr>
              <a:t> la </a:t>
            </a:r>
            <a:r>
              <a:rPr lang="en-US" sz="2000" b="1" dirty="0" err="1" smtClean="0">
                <a:latin typeface="Georgia" pitchFamily="18" charset="0"/>
              </a:rPr>
              <a:t>interacción</a:t>
            </a:r>
            <a:r>
              <a:rPr lang="en-US" sz="2000" b="1" dirty="0" smtClean="0">
                <a:latin typeface="Georgia" pitchFamily="18" charset="0"/>
              </a:rPr>
              <a:t> entre </a:t>
            </a:r>
            <a:r>
              <a:rPr lang="en-US" sz="2000" b="1" dirty="0" err="1" smtClean="0">
                <a:latin typeface="Georgia" pitchFamily="18" charset="0"/>
              </a:rPr>
              <a:t>individuos</a:t>
            </a:r>
            <a:r>
              <a:rPr lang="en-US" sz="2000" b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7772400" cy="1143000"/>
          </a:xfrm>
        </p:spPr>
        <p:txBody>
          <a:bodyPr/>
          <a:lstStyle/>
          <a:p>
            <a:pPr algn="l"/>
            <a:r>
              <a:rPr lang="es-AR" sz="4000" dirty="0" smtClean="0">
                <a:solidFill>
                  <a:srgbClr val="FFEAD5"/>
                </a:solidFill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  <a:cs typeface="Tahoma" pitchFamily="34" charset="0"/>
              </a:rPr>
              <a:t>Topología Social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000108"/>
            <a:ext cx="2286016" cy="203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764704"/>
            <a:ext cx="4320480" cy="405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 redondeado"/>
          <p:cNvSpPr/>
          <p:nvPr/>
        </p:nvSpPr>
        <p:spPr>
          <a:xfrm>
            <a:off x="285720" y="4429132"/>
            <a:ext cx="8572560" cy="114300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285720" y="3286124"/>
            <a:ext cx="8572560" cy="107157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786446" y="1142984"/>
            <a:ext cx="292895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Blip>
                <a:blip r:embed="rId4"/>
              </a:buBlip>
            </a:pPr>
            <a:r>
              <a:rPr lang="es-AR" dirty="0" smtClean="0">
                <a:solidFill>
                  <a:srgbClr val="FFFF00"/>
                </a:solidFill>
                <a:latin typeface="Georgia" pitchFamily="18" charset="0"/>
              </a:rPr>
              <a:t>Redes Libres de Escala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Blip>
                <a:blip r:embed="rId4"/>
              </a:buBlip>
            </a:pPr>
            <a:endParaRPr lang="es-AR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</a:pPr>
            <a:endParaRPr lang="es-AR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Blip>
                <a:blip r:embed="rId4"/>
              </a:buBlip>
            </a:pPr>
            <a:endParaRPr lang="es-AR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Blip>
                <a:blip r:embed="rId4"/>
              </a:buBlip>
            </a:pPr>
            <a:endParaRPr lang="es-AR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Blip>
                <a:blip r:embed="rId4"/>
              </a:buBlip>
            </a:pPr>
            <a:r>
              <a:rPr lang="es-AR" dirty="0" smtClean="0">
                <a:solidFill>
                  <a:srgbClr val="FFFF00"/>
                </a:solidFill>
                <a:latin typeface="Georgia" pitchFamily="18" charset="0"/>
              </a:rPr>
              <a:t>Redes Small </a:t>
            </a:r>
            <a:r>
              <a:rPr lang="es-AR" dirty="0" err="1" smtClean="0">
                <a:solidFill>
                  <a:srgbClr val="FFFF00"/>
                </a:solidFill>
                <a:latin typeface="Georgia" pitchFamily="18" charset="0"/>
              </a:rPr>
              <a:t>World</a:t>
            </a:r>
            <a:r>
              <a:rPr lang="es-AR" dirty="0" smtClean="0">
                <a:solidFill>
                  <a:srgbClr val="FFFF00"/>
                </a:solidFill>
                <a:latin typeface="Georgia" pitchFamily="18" charset="0"/>
              </a:rPr>
              <a:t>                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</a:pPr>
            <a:r>
              <a:rPr lang="es-AR" dirty="0" smtClean="0">
                <a:solidFill>
                  <a:srgbClr val="FFFF00"/>
                </a:solidFill>
                <a:latin typeface="Georgia" pitchFamily="18" charset="0"/>
              </a:rPr>
              <a:t>                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endParaRPr lang="es-AR" sz="24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85720" y="1285860"/>
            <a:ext cx="2819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Blip>
                <a:blip r:embed="rId4"/>
              </a:buBlip>
            </a:pPr>
            <a:r>
              <a:rPr lang="es-AR" dirty="0" smtClean="0">
                <a:solidFill>
                  <a:srgbClr val="FFFF00"/>
                </a:solidFill>
                <a:latin typeface="Georgia" pitchFamily="18" charset="0"/>
              </a:rPr>
              <a:t>Redes Ordenadas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Blip>
                <a:blip r:embed="rId4"/>
              </a:buBlip>
            </a:pPr>
            <a:endParaRPr lang="es-AR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Blip>
                <a:blip r:embed="rId4"/>
              </a:buBlip>
            </a:pPr>
            <a:endParaRPr lang="es-AR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Blip>
                <a:blip r:embed="rId4"/>
              </a:buBlip>
            </a:pPr>
            <a:endParaRPr lang="es-AR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Blip>
                <a:blip r:embed="rId4"/>
              </a:buBlip>
            </a:pPr>
            <a:endParaRPr lang="es-AR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Blip>
                <a:blip r:embed="rId4"/>
              </a:buBlip>
            </a:pPr>
            <a:r>
              <a:rPr lang="es-AR" dirty="0" smtClean="0">
                <a:solidFill>
                  <a:srgbClr val="FFFF00"/>
                </a:solidFill>
                <a:latin typeface="Georgia" pitchFamily="18" charset="0"/>
              </a:rPr>
              <a:t>Redes Exponenciales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Blip>
                <a:blip r:embed="rId4"/>
              </a:buBlip>
            </a:pPr>
            <a:endParaRPr lang="es-AR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Blip>
                <a:blip r:embed="rId4"/>
              </a:buBlip>
            </a:pPr>
            <a:endParaRPr lang="es-AR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endParaRPr lang="es-AR" sz="19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4" grpId="0" animBg="1"/>
      <p:bldP spid="17" grpId="0" uiExpand="1" build="p"/>
      <p:bldP spid="16" grpId="0" animBg="1"/>
      <p:bldP spid="15" grpId="0" animBg="1"/>
      <p:bldP spid="1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B265"/>
            </a:gs>
            <a:gs pos="100000">
              <a:srgbClr val="C890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468313" y="333375"/>
            <a:ext cx="8351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smtClean="0">
              <a:solidFill>
                <a:srgbClr val="000000"/>
              </a:solidFill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7772400" cy="1143000"/>
          </a:xfrm>
        </p:spPr>
        <p:txBody>
          <a:bodyPr/>
          <a:lstStyle/>
          <a:p>
            <a:pPr algn="l"/>
            <a:r>
              <a:rPr lang="es-AR" sz="4000" dirty="0" smtClean="0">
                <a:solidFill>
                  <a:srgbClr val="FFEAD5"/>
                </a:solidFill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  <a:cs typeface="Tahoma" pitchFamily="34" charset="0"/>
              </a:rPr>
              <a:t>Topología Social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5715008" y="1785926"/>
            <a:ext cx="3071834" cy="307183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9323" y="2000240"/>
            <a:ext cx="2662778" cy="2571768"/>
          </a:xfrm>
          <a:noFill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425" y="2278063"/>
            <a:ext cx="3397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788" y="3286125"/>
            <a:ext cx="4572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051050" y="2349500"/>
            <a:ext cx="152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AR" sz="2400" dirty="0" smtClean="0">
                <a:solidFill>
                  <a:srgbClr val="FFFF00"/>
                </a:solidFill>
                <a:latin typeface="Georgia" pitchFamily="18" charset="0"/>
              </a:rPr>
              <a:t>Agente </a:t>
            </a:r>
            <a:r>
              <a:rPr lang="es-AR" sz="2400" i="1" dirty="0" smtClean="0">
                <a:solidFill>
                  <a:srgbClr val="FFFF00"/>
                </a:solidFill>
                <a:latin typeface="Georgia" pitchFamily="18" charset="0"/>
              </a:rPr>
              <a:t>i</a:t>
            </a:r>
            <a:endParaRPr lang="es-AR" sz="2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7" name="Text Box 12"/>
          <p:cNvSpPr txBox="1">
            <a:spLocks noGrp="1" noChangeArrowheads="1"/>
          </p:cNvSpPr>
          <p:nvPr>
            <p:ph type="body" sz="half" idx="1"/>
          </p:nvPr>
        </p:nvSpPr>
        <p:spPr bwMode="auto">
          <a:xfrm>
            <a:off x="2071670" y="3143248"/>
            <a:ext cx="1677062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s-AR" sz="2400" dirty="0" smtClean="0">
                <a:solidFill>
                  <a:srgbClr val="663300"/>
                </a:solidFill>
                <a:latin typeface="Georgia" pitchFamily="18" charset="0"/>
              </a:rPr>
              <a:t>Vecino del </a:t>
            </a:r>
          </a:p>
          <a:p>
            <a:pPr eaLnBrk="0" hangingPunct="0">
              <a:buNone/>
            </a:pPr>
            <a:r>
              <a:rPr lang="es-AR" sz="2400" dirty="0" smtClean="0">
                <a:solidFill>
                  <a:srgbClr val="663300"/>
                </a:solidFill>
                <a:latin typeface="Georgia" pitchFamily="18" charset="0"/>
              </a:rPr>
              <a:t>agente </a:t>
            </a:r>
            <a:r>
              <a:rPr lang="es-AR" sz="2400" i="1" dirty="0" smtClean="0">
                <a:solidFill>
                  <a:srgbClr val="663300"/>
                </a:solidFill>
                <a:latin typeface="Georgia" pitchFamily="18" charset="0"/>
              </a:rPr>
              <a:t>i</a:t>
            </a:r>
            <a:endParaRPr lang="es-AR" sz="2400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B265"/>
            </a:gs>
            <a:gs pos="100000">
              <a:srgbClr val="C890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468313" y="333375"/>
            <a:ext cx="8351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smtClean="0">
              <a:solidFill>
                <a:srgbClr val="000000"/>
              </a:solidFill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7772400" cy="1143000"/>
          </a:xfrm>
        </p:spPr>
        <p:txBody>
          <a:bodyPr/>
          <a:lstStyle/>
          <a:p>
            <a:pPr algn="l"/>
            <a:r>
              <a:rPr lang="es-AR" sz="4000" dirty="0" smtClean="0">
                <a:solidFill>
                  <a:srgbClr val="FFEAD5"/>
                </a:solidFill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  <a:cs typeface="Tahoma" pitchFamily="34" charset="0"/>
              </a:rPr>
              <a:t>Dinámica social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5500694" y="642918"/>
            <a:ext cx="3071834" cy="3071834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1" name="Picture 4" descr="smallworl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857232"/>
            <a:ext cx="2681278" cy="268127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686700" cy="4525963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Elegimos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un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nodo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, al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azar</a:t>
            </a:r>
            <a:endParaRPr lang="en-US" sz="2000" b="1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Seleccionamos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uno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sus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vecinos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, j</a:t>
            </a:r>
            <a:r>
              <a:rPr lang="en-US" sz="2000" b="1" i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en-US" sz="2000" b="1" i="1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err="1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Elegimos</a:t>
            </a:r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un </a:t>
            </a:r>
            <a:r>
              <a:rPr lang="en-US" sz="2000" b="1" dirty="0" err="1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tercer</a:t>
            </a:r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nodo</a:t>
            </a:r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, k,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    no </a:t>
            </a:r>
            <a:r>
              <a:rPr lang="en-US" sz="2000" b="1" dirty="0" err="1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conectado</a:t>
            </a:r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sz="2000" b="1" dirty="0" err="1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2000" b="1" dirty="0" smtClean="0">
              <a:solidFill>
                <a:schemeClr val="bg1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Se </a:t>
            </a:r>
            <a:r>
              <a:rPr lang="en-US" sz="2000" b="1" dirty="0" err="1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comparan</a:t>
            </a:r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las</a:t>
            </a:r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distancias</a:t>
            </a:r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000" b="1" i="1" dirty="0" err="1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b="1" i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-j), (</a:t>
            </a:r>
            <a:r>
              <a:rPr lang="en-US" sz="2000" b="1" i="1" dirty="0" err="1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b="1" i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-k)</a:t>
            </a:r>
            <a:endParaRPr lang="en-US" sz="2000" b="1" dirty="0" smtClean="0">
              <a:solidFill>
                <a:srgbClr val="6633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solidFill>
                <a:srgbClr val="6633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El link (</a:t>
            </a:r>
            <a:r>
              <a:rPr lang="en-US" sz="2000" b="1" i="1" dirty="0" err="1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b="1" i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-j)</a:t>
            </a:r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se </a:t>
            </a:r>
            <a:r>
              <a:rPr lang="en-US" sz="2000" b="1" dirty="0" err="1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descarta</a:t>
            </a:r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y un </a:t>
            </a:r>
            <a:r>
              <a:rPr lang="en-US" sz="2000" b="1" dirty="0" err="1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nuevo</a:t>
            </a:r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link (</a:t>
            </a:r>
            <a:r>
              <a:rPr lang="en-US" sz="2000" b="1" i="1" dirty="0" err="1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b="1" i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-k)</a:t>
            </a:r>
            <a:r>
              <a:rPr lang="en-U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b="1" dirty="0" smtClean="0">
                <a:solidFill>
                  <a:srgbClr val="6633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se crea, de acuerdo a cierta probabilidad que depende de la diferencia de distancia</a:t>
            </a:r>
          </a:p>
          <a:p>
            <a:endParaRPr lang="es-ES" sz="1600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11" name="10 Imagen" descr="ne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6800" y="856800"/>
            <a:ext cx="2682000" cy="2682000"/>
          </a:xfrm>
          <a:prstGeom prst="rect">
            <a:avLst/>
          </a:prstGeom>
        </p:spPr>
      </p:pic>
      <p:pic>
        <p:nvPicPr>
          <p:cNvPr id="13" name="12 Imagen" descr="ne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6800" y="856800"/>
            <a:ext cx="2682000" cy="2682000"/>
          </a:xfrm>
          <a:prstGeom prst="rect">
            <a:avLst/>
          </a:prstGeom>
        </p:spPr>
      </p:pic>
      <p:pic>
        <p:nvPicPr>
          <p:cNvPr id="14" name="13 Imagen" descr="net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6800" y="856800"/>
            <a:ext cx="2682000" cy="2682000"/>
          </a:xfrm>
          <a:prstGeom prst="rect">
            <a:avLst/>
          </a:prstGeom>
        </p:spPr>
      </p:pic>
      <p:pic>
        <p:nvPicPr>
          <p:cNvPr id="15" name="14 Imagen" descr="net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6800" y="856800"/>
            <a:ext cx="2682000" cy="2682000"/>
          </a:xfrm>
          <a:prstGeom prst="rect">
            <a:avLst/>
          </a:prstGeom>
        </p:spPr>
      </p:pic>
      <p:pic>
        <p:nvPicPr>
          <p:cNvPr id="16" name="15 Imagen" descr="net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6800" y="856800"/>
            <a:ext cx="2682000" cy="268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B265"/>
            </a:gs>
            <a:gs pos="100000">
              <a:srgbClr val="C890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285720" y="4929198"/>
            <a:ext cx="8429684" cy="1643074"/>
          </a:xfrm>
          <a:prstGeom prst="roundRect">
            <a:avLst/>
          </a:prstGeom>
          <a:gradFill>
            <a:gsLst>
              <a:gs pos="0">
                <a:srgbClr val="FFBA75"/>
              </a:gs>
              <a:gs pos="50000">
                <a:srgbClr val="FFE0B3"/>
              </a:gs>
              <a:gs pos="100000">
                <a:srgbClr val="FFE2B7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285720" y="3214686"/>
            <a:ext cx="8429684" cy="1643074"/>
          </a:xfrm>
          <a:prstGeom prst="roundRect">
            <a:avLst/>
          </a:prstGeom>
          <a:gradFill>
            <a:gsLst>
              <a:gs pos="0">
                <a:srgbClr val="663300">
                  <a:alpha val="13000"/>
                </a:srgbClr>
              </a:gs>
              <a:gs pos="50000">
                <a:srgbClr val="996633"/>
              </a:gs>
              <a:gs pos="100000">
                <a:srgbClr val="FFD28F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285720" y="1428736"/>
            <a:ext cx="8429684" cy="1714512"/>
          </a:xfrm>
          <a:prstGeom prst="roundRect">
            <a:avLst/>
          </a:prstGeom>
          <a:solidFill>
            <a:schemeClr val="tx1">
              <a:alpha val="2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468313" y="333375"/>
            <a:ext cx="8351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smtClean="0">
              <a:solidFill>
                <a:srgbClr val="000000"/>
              </a:solidFill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7772400" cy="1214446"/>
          </a:xfrm>
        </p:spPr>
        <p:txBody>
          <a:bodyPr/>
          <a:lstStyle/>
          <a:p>
            <a:pPr algn="l"/>
            <a:r>
              <a:rPr lang="es-AR" sz="4000" dirty="0" smtClean="0">
                <a:solidFill>
                  <a:srgbClr val="FFEAD5"/>
                </a:solidFill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  <a:cs typeface="Tahoma" pitchFamily="34" charset="0"/>
              </a:rPr>
              <a:t>Dinámica retroalimentada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357158" y="1500174"/>
            <a:ext cx="828680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Hay dos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dinámicas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independientes</a:t>
            </a:r>
            <a:endParaRPr lang="en-US" sz="2000" dirty="0" smtClean="0">
              <a:solidFill>
                <a:srgbClr val="FFFF00"/>
              </a:solidFill>
              <a:latin typeface="Georgia" pitchFamily="18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                 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                 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Dinámica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 de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repertorio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             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Dinámica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 de red</a:t>
            </a:r>
          </a:p>
          <a:p>
            <a:endParaRPr lang="en-US" sz="2000" dirty="0" smtClean="0">
              <a:solidFill>
                <a:srgbClr val="FFFF00"/>
              </a:solidFill>
              <a:latin typeface="Georgia" pitchFamily="18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Esperamos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 un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efecto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 de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retroalimentación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 entre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las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> dos</a:t>
            </a:r>
          </a:p>
          <a:p>
            <a:endParaRPr lang="en-US" sz="1200" b="1" dirty="0" smtClean="0">
              <a:solidFill>
                <a:srgbClr val="FFFF00"/>
              </a:solidFill>
              <a:latin typeface="Georgia" pitchFamily="18" charset="0"/>
              <a:cs typeface="Tahoma" pitchFamily="34" charset="0"/>
            </a:endParaRPr>
          </a:p>
          <a:p>
            <a:pPr marL="342900" indent="-342900"/>
            <a:r>
              <a:rPr lang="en-US" sz="2000" dirty="0" smtClean="0">
                <a:latin typeface="Georgia" pitchFamily="18" charset="0"/>
                <a:cs typeface="Tahoma" pitchFamily="34" charset="0"/>
              </a:rPr>
              <a:t>Los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individuos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tienen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una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probabilidad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mayor de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interactuar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con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quienes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comparten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más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repertorio</a:t>
            </a:r>
            <a:endParaRPr lang="en-US" sz="2000" dirty="0" smtClean="0">
              <a:latin typeface="Georgia" pitchFamily="18" charset="0"/>
              <a:cs typeface="Tahoma" pitchFamily="34" charset="0"/>
            </a:endParaRPr>
          </a:p>
          <a:p>
            <a:pPr marL="342900" indent="-342900">
              <a:buAutoNum type="alphaLcParenR"/>
            </a:pPr>
            <a:endParaRPr lang="en-US" sz="2000" dirty="0" smtClean="0">
              <a:latin typeface="Georgia" pitchFamily="18" charset="0"/>
              <a:cs typeface="Tahoma" pitchFamily="34" charset="0"/>
            </a:endParaRPr>
          </a:p>
          <a:p>
            <a:pPr marL="342900" indent="-342900"/>
            <a:r>
              <a:rPr lang="en-US" sz="2000" dirty="0" smtClean="0">
                <a:latin typeface="Georgia" pitchFamily="18" charset="0"/>
                <a:cs typeface="Tahoma" pitchFamily="34" charset="0"/>
              </a:rPr>
              <a:t>La 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interacción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entre dos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individuos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tiende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a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incrementar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el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solapamiento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y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por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lo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tanto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, la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probabilidad</a:t>
            </a:r>
            <a:r>
              <a:rPr lang="en-US" sz="2000" dirty="0" smtClean="0">
                <a:latin typeface="Georgia" pitchFamily="18" charset="0"/>
                <a:cs typeface="Tahoma" pitchFamily="34" charset="0"/>
              </a:rPr>
              <a:t> de </a:t>
            </a:r>
            <a:r>
              <a:rPr lang="en-US" sz="2000" dirty="0" err="1" smtClean="0">
                <a:latin typeface="Georgia" pitchFamily="18" charset="0"/>
                <a:cs typeface="Tahoma" pitchFamily="34" charset="0"/>
              </a:rPr>
              <a:t>interacción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rgbClr val="FFFF00"/>
                </a:solidFill>
                <a:latin typeface="Georgia" pitchFamily="18" charset="0"/>
                <a:cs typeface="Tahoma" pitchFamily="34" charset="0"/>
              </a:rPr>
            </a:br>
            <a:endParaRPr lang="en-US" sz="2000" b="1" dirty="0" smtClean="0">
              <a:solidFill>
                <a:srgbClr val="FFFF00"/>
              </a:solidFill>
              <a:latin typeface="Georgia" pitchFamily="18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La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comunicación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 solo opera entre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vecinos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La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dinámica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 de red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favorece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 el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hecho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 de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que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 los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individuos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prefieren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interactuar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 con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otros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afines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 y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separarse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 de los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que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 no son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afines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. </a:t>
            </a:r>
          </a:p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Amplia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 el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ahoma" pitchFamily="34" charset="0"/>
              </a:rPr>
              <a:t>vecindario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9" grpId="0" animBg="1"/>
      <p:bldP spid="1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tx1">
                <a:lumMod val="95000"/>
                <a:lumOff val="5000"/>
              </a:schemeClr>
            </a:gs>
            <a:gs pos="0">
              <a:schemeClr val="tx1">
                <a:lumMod val="94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-7422"/>
            <a:ext cx="9143999" cy="1685503"/>
          </a:xfrm>
        </p:spPr>
        <p:txBody>
          <a:bodyPr/>
          <a:lstStyle/>
          <a:p>
            <a:pPr algn="l" eaLnBrk="1" hangingPunct="1"/>
            <a:r>
              <a:rPr lang="es-ES" sz="4000" dirty="0" smtClean="0">
                <a:solidFill>
                  <a:srgbClr val="33CC33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 Dinámicas combinadas</a:t>
            </a:r>
            <a:endParaRPr lang="es-ES" sz="4000" dirty="0" smtClean="0">
              <a:solidFill>
                <a:srgbClr val="33CC33"/>
              </a:solidFill>
              <a:latin typeface="Georg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158" y="1524000"/>
            <a:ext cx="8607330" cy="363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Se 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realizan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N*</a:t>
            </a:r>
            <a:r>
              <a:rPr lang="en-US" sz="2400" i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tr</a:t>
            </a:r>
            <a:r>
              <a:rPr lang="en-US" sz="2400" i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pasos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400" i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comunicación</a:t>
            </a:r>
            <a:r>
              <a:rPr lang="en-US" sz="2400" i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-</a:t>
            </a:r>
            <a:r>
              <a:rPr lang="en-US" sz="2400" i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imitación</a:t>
            </a:r>
            <a:r>
              <a:rPr lang="en-US" sz="2400" i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/>
            <a:endParaRPr lang="en-US" sz="2400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Les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siguen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N* </a:t>
            </a:r>
            <a:r>
              <a:rPr lang="en-US" sz="2400" i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tn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revisiones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de la red</a:t>
            </a:r>
          </a:p>
          <a:p>
            <a:pPr algn="l"/>
            <a:endParaRPr lang="en-US" sz="2400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La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dinámica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repertorio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favorece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la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convergencia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hacia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un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código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común</a:t>
            </a:r>
            <a:endParaRPr lang="en-US" sz="2400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2400" i="1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La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dinámica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de la red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favorece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la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fragmentación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y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congela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la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evolución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hacia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un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estado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homogéneo</a:t>
            </a:r>
            <a:endParaRPr lang="en-US" sz="2400" dirty="0" smtClean="0">
              <a:solidFill>
                <a:schemeClr val="bg1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31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500034" y="285728"/>
            <a:ext cx="7872410" cy="1071562"/>
          </a:xfrm>
        </p:spPr>
        <p:txBody>
          <a:bodyPr/>
          <a:lstStyle/>
          <a:p>
            <a:pPr algn="l"/>
            <a:r>
              <a:rPr lang="es-AR" sz="4000" dirty="0" smtClean="0">
                <a:solidFill>
                  <a:srgbClr val="1F7F31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ahoma" pitchFamily="34" charset="0"/>
              </a:rPr>
              <a:t>Algunos resultados</a:t>
            </a:r>
            <a:endParaRPr lang="es-AR" sz="4000" dirty="0">
              <a:solidFill>
                <a:srgbClr val="1F7F31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280109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71612"/>
            <a:ext cx="3283461" cy="21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71612"/>
            <a:ext cx="287742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08800" y="1571612"/>
            <a:ext cx="2857520" cy="2214578"/>
          </a:xfrm>
          <a:prstGeom prst="roundRect">
            <a:avLst/>
          </a:prstGeom>
          <a:noFill/>
          <a:ln w="381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rgbClr val="66FF66"/>
                </a:gs>
                <a:gs pos="100000">
                  <a:srgbClr val="A9D604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 redondeado"/>
          <p:cNvSpPr/>
          <p:nvPr/>
        </p:nvSpPr>
        <p:spPr>
          <a:xfrm>
            <a:off x="3132000" y="1571612"/>
            <a:ext cx="2857520" cy="2214578"/>
          </a:xfrm>
          <a:prstGeom prst="roundRect">
            <a:avLst/>
          </a:prstGeom>
          <a:noFill/>
          <a:ln w="38100">
            <a:gradFill>
              <a:gsLst>
                <a:gs pos="0">
                  <a:srgbClr val="005C00"/>
                </a:gs>
                <a:gs pos="50000">
                  <a:srgbClr val="009900"/>
                </a:gs>
                <a:gs pos="100000">
                  <a:srgbClr val="66FF66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 redondeado"/>
          <p:cNvSpPr/>
          <p:nvPr/>
        </p:nvSpPr>
        <p:spPr>
          <a:xfrm>
            <a:off x="6048000" y="1571612"/>
            <a:ext cx="2857520" cy="2214578"/>
          </a:xfrm>
          <a:prstGeom prst="roundRect">
            <a:avLst/>
          </a:prstGeom>
          <a:noFill/>
          <a:ln>
            <a:gradFill>
              <a:gsLst>
                <a:gs pos="0">
                  <a:srgbClr val="1F7F31"/>
                </a:gs>
                <a:gs pos="50000">
                  <a:srgbClr val="66FF66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3857620" y="3929066"/>
            <a:ext cx="1260281" cy="369332"/>
          </a:xfrm>
          <a:prstGeom prst="rect">
            <a:avLst/>
          </a:prstGeom>
          <a:noFill/>
          <a:ln w="38100" cap="rnd">
            <a:solidFill>
              <a:srgbClr val="1F7F31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005C00"/>
                </a:solidFill>
                <a:latin typeface="Georgia" pitchFamily="18" charset="0"/>
                <a:cs typeface="Tahoma" pitchFamily="34" charset="0"/>
              </a:rPr>
              <a:t>F Variable</a:t>
            </a:r>
            <a:endParaRPr lang="es-AR" dirty="0">
              <a:solidFill>
                <a:srgbClr val="005C00"/>
              </a:solidFill>
              <a:latin typeface="Georgia" pitchFamily="18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58016" y="3929066"/>
            <a:ext cx="1154483" cy="369332"/>
          </a:xfrm>
          <a:prstGeom prst="rect">
            <a:avLst/>
          </a:prstGeom>
          <a:noFill/>
          <a:ln w="38100" cap="rnd">
            <a:solidFill>
              <a:srgbClr val="1F7F31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005C00"/>
                </a:solidFill>
                <a:latin typeface="Georgia" pitchFamily="18" charset="0"/>
                <a:cs typeface="Tahoma" pitchFamily="34" charset="0"/>
              </a:rPr>
              <a:t>r variable</a:t>
            </a:r>
            <a:endParaRPr lang="es-AR" dirty="0">
              <a:solidFill>
                <a:srgbClr val="005C00"/>
              </a:solidFill>
              <a:latin typeface="Georgia" pitchFamily="18" charset="0"/>
              <a:cs typeface="Tahoma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85720" y="3929066"/>
            <a:ext cx="3143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McComb</a:t>
            </a:r>
            <a:r>
              <a:rPr lang="en-US" sz="1400" dirty="0" smtClean="0"/>
              <a:t>, K. and </a:t>
            </a:r>
            <a:r>
              <a:rPr lang="en-US" sz="1400" dirty="0" err="1" smtClean="0"/>
              <a:t>Semple</a:t>
            </a:r>
            <a:r>
              <a:rPr lang="en-US" sz="1400" dirty="0" smtClean="0"/>
              <a:t>, S., </a:t>
            </a:r>
          </a:p>
          <a:p>
            <a:r>
              <a:rPr lang="en-US" sz="1400" i="1" dirty="0" err="1" smtClean="0"/>
              <a:t>Coevolution</a:t>
            </a:r>
            <a:r>
              <a:rPr lang="en-US" sz="1400" i="1" dirty="0" smtClean="0"/>
              <a:t> of vocal communication and sociality in primates</a:t>
            </a:r>
          </a:p>
          <a:p>
            <a:r>
              <a:rPr lang="en-US" sz="1400" dirty="0" smtClean="0"/>
              <a:t>Biol.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</a:t>
            </a:r>
            <a:r>
              <a:rPr lang="en-US" sz="1400" b="1" dirty="0" smtClean="0"/>
              <a:t>1 (2005) 381</a:t>
            </a:r>
            <a:r>
              <a:rPr lang="en-US" sz="1400" b="1" i="1" dirty="0" smtClean="0"/>
              <a:t>.</a:t>
            </a:r>
            <a:endParaRPr lang="es-AR" sz="1400" dirty="0"/>
          </a:p>
        </p:txBody>
      </p:sp>
      <p:sp>
        <p:nvSpPr>
          <p:cNvPr id="15" name="14 Rectángulo"/>
          <p:cNvSpPr/>
          <p:nvPr/>
        </p:nvSpPr>
        <p:spPr>
          <a:xfrm>
            <a:off x="285720" y="3929066"/>
            <a:ext cx="3000396" cy="1000132"/>
          </a:xfrm>
          <a:prstGeom prst="rect">
            <a:avLst/>
          </a:prstGeom>
          <a:noFill/>
          <a:ln>
            <a:solidFill>
              <a:srgbClr val="00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6215074" y="4714884"/>
            <a:ext cx="3143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Tamaño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  G vs. r</a:t>
            </a:r>
          </a:p>
          <a:p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diferentes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 </a:t>
            </a:r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valores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 de q; </a:t>
            </a:r>
          </a:p>
          <a:p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q = 10 (</a:t>
            </a:r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trian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), </a:t>
            </a:r>
          </a:p>
          <a:p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q = 20 (circ) </a:t>
            </a:r>
          </a:p>
          <a:p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q = 40 (</a:t>
            </a:r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cuad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).</a:t>
            </a:r>
            <a:endParaRPr lang="es-AR" sz="1400" b="1" dirty="0">
              <a:latin typeface="Georgia" pitchFamily="18" charset="0"/>
              <a:cs typeface="Tahoma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86116" y="4714884"/>
            <a:ext cx="2571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Tamaño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 </a:t>
            </a:r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grupo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 G </a:t>
            </a:r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vs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 F </a:t>
            </a:r>
          </a:p>
          <a:p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diferentes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 </a:t>
            </a:r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valors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 de q; </a:t>
            </a:r>
          </a:p>
          <a:p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q = 10 (</a:t>
            </a:r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triang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), </a:t>
            </a:r>
          </a:p>
          <a:p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q = 20 (</a:t>
            </a:r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rombo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), </a:t>
            </a:r>
          </a:p>
          <a:p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q = 30 (</a:t>
            </a:r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cuad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), </a:t>
            </a:r>
          </a:p>
          <a:p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q = 50 (circ). </a:t>
            </a:r>
            <a:endParaRPr lang="es-AR" sz="1400" b="1" dirty="0">
              <a:latin typeface="Georgia" pitchFamily="18" charset="0"/>
              <a:cs typeface="Tahom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786314" y="6215082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tr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 = 0.1, </a:t>
            </a:r>
            <a:r>
              <a:rPr lang="en-US" sz="1400" b="1" dirty="0" err="1" smtClean="0">
                <a:latin typeface="Georgia" pitchFamily="18" charset="0"/>
                <a:cs typeface="Tahoma" pitchFamily="34" charset="0"/>
              </a:rPr>
              <a:t>tn</a:t>
            </a:r>
            <a:r>
              <a:rPr lang="en-US" sz="1400" b="1" dirty="0" smtClean="0">
                <a:latin typeface="Georgia" pitchFamily="18" charset="0"/>
                <a:cs typeface="Tahoma" pitchFamily="34" charset="0"/>
              </a:rPr>
              <a:t> = 10 </a:t>
            </a:r>
            <a:endParaRPr lang="es-AR" sz="1400" b="1" dirty="0">
              <a:latin typeface="Georgia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643438" y="3429000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4" grpId="0"/>
      <p:bldP spid="16" grpId="0"/>
      <p:bldP spid="17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rgbClr val="669900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57620" y="2500306"/>
            <a:ext cx="4737576" cy="381015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ounded Rectangle 1"/>
          <p:cNvSpPr/>
          <p:nvPr/>
        </p:nvSpPr>
        <p:spPr>
          <a:xfrm>
            <a:off x="285719" y="2571743"/>
            <a:ext cx="3575709" cy="3714777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77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596" y="2857496"/>
            <a:ext cx="3170676" cy="318602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179512" y="344021"/>
            <a:ext cx="86073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115008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Patrones</a:t>
            </a:r>
            <a:r>
              <a:rPr lang="en-US" sz="3200" b="1" dirty="0" smtClean="0">
                <a:solidFill>
                  <a:srgbClr val="115008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3200" b="1" dirty="0" err="1" smtClean="0">
                <a:solidFill>
                  <a:srgbClr val="115008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acicalamiento</a:t>
            </a:r>
            <a:r>
              <a:rPr lang="en-US" sz="3200" b="1" dirty="0" smtClean="0">
                <a:solidFill>
                  <a:srgbClr val="115008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entre </a:t>
            </a:r>
            <a:r>
              <a:rPr lang="en-US" sz="3200" b="1" dirty="0" err="1" smtClean="0">
                <a:solidFill>
                  <a:srgbClr val="115008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adultos</a:t>
            </a:r>
            <a:endParaRPr lang="en-US" sz="3200" b="1" dirty="0">
              <a:solidFill>
                <a:srgbClr val="115008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770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00496" y="2749864"/>
            <a:ext cx="4429156" cy="319707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285720" y="1000108"/>
            <a:ext cx="6624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Animal </a:t>
            </a:r>
            <a:r>
              <a:rPr lang="es-E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Behaviour</a:t>
            </a:r>
            <a:r>
              <a:rPr lang="es-E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62, 711–722 (2001)</a:t>
            </a:r>
          </a:p>
          <a:p>
            <a:r>
              <a:rPr lang="es-E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Neocortex</a:t>
            </a:r>
            <a:r>
              <a:rPr lang="es-E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size</a:t>
            </a:r>
            <a:r>
              <a:rPr lang="es-E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and social </a:t>
            </a:r>
            <a:r>
              <a:rPr lang="es-E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network</a:t>
            </a:r>
            <a:r>
              <a:rPr lang="es-E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size</a:t>
            </a:r>
            <a:r>
              <a:rPr lang="es-E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in primates</a:t>
            </a:r>
          </a:p>
          <a:p>
            <a:r>
              <a:rPr lang="es-E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s-E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s-E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Kudo</a:t>
            </a:r>
            <a:r>
              <a:rPr lang="es-E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&amp; R. I. M. </a:t>
            </a:r>
            <a:r>
              <a:rPr lang="es-E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Dunbar</a:t>
            </a:r>
            <a:endParaRPr lang="es-E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57702" grpId="0"/>
      <p:bldP spid="1577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F7F7"/>
            </a:gs>
            <a:gs pos="92000">
              <a:schemeClr val="bg1"/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500034" y="285728"/>
            <a:ext cx="7872410" cy="1071562"/>
          </a:xfrm>
        </p:spPr>
        <p:txBody>
          <a:bodyPr/>
          <a:lstStyle/>
          <a:p>
            <a:pPr algn="l"/>
            <a:r>
              <a:rPr lang="es-AR" sz="4000" dirty="0" smtClean="0">
                <a:solidFill>
                  <a:srgbClr val="1F7F31"/>
                </a:solidFill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  <a:cs typeface="Tahoma" pitchFamily="34" charset="0"/>
              </a:rPr>
              <a:t>Algunos resultados</a:t>
            </a:r>
            <a:endParaRPr lang="es-AR" sz="4000" dirty="0">
              <a:solidFill>
                <a:srgbClr val="1F7F31"/>
              </a:solidFill>
              <a:effectLst>
                <a:reflection blurRad="6350" stA="60000" endA="900" endPos="58000" dir="5400000" sy="-100000" algn="bl" rotWithShape="0"/>
              </a:effectLst>
              <a:latin typeface="Georgia" pitchFamily="18" charset="0"/>
              <a:cs typeface="Tahoma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000504"/>
            <a:ext cx="3429024" cy="245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370064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285720" y="1214422"/>
            <a:ext cx="4071966" cy="2428892"/>
          </a:xfrm>
          <a:prstGeom prst="roundRect">
            <a:avLst/>
          </a:prstGeom>
          <a:noFill/>
          <a:ln>
            <a:gradFill>
              <a:gsLst>
                <a:gs pos="0">
                  <a:schemeClr val="tx1"/>
                </a:gs>
                <a:gs pos="50000">
                  <a:srgbClr val="66FF66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Rectángulo redondeado"/>
          <p:cNvSpPr/>
          <p:nvPr/>
        </p:nvSpPr>
        <p:spPr>
          <a:xfrm>
            <a:off x="2214546" y="4071942"/>
            <a:ext cx="4071966" cy="2286016"/>
          </a:xfrm>
          <a:prstGeom prst="roundRect">
            <a:avLst/>
          </a:prstGeom>
          <a:noFill/>
          <a:ln>
            <a:gradFill>
              <a:gsLst>
                <a:gs pos="0">
                  <a:schemeClr val="tx1"/>
                </a:gs>
                <a:gs pos="50000">
                  <a:srgbClr val="66FF66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27 Rectángulo"/>
          <p:cNvSpPr/>
          <p:nvPr/>
        </p:nvSpPr>
        <p:spPr>
          <a:xfrm>
            <a:off x="357158" y="3714752"/>
            <a:ext cx="42148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q = 50,  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tr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 = 0.1, 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tn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 = 10 </a:t>
            </a:r>
          </a:p>
          <a:p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(a) F = 2,</a:t>
            </a:r>
          </a:p>
          <a:p>
            <a:r>
              <a:rPr lang="pt-BR" sz="1400" b="1" dirty="0" smtClean="0">
                <a:latin typeface="Tahoma" pitchFamily="34" charset="0"/>
                <a:cs typeface="Tahoma" pitchFamily="34" charset="0"/>
              </a:rPr>
              <a:t>(b) F = 5, </a:t>
            </a:r>
          </a:p>
          <a:p>
            <a:r>
              <a:rPr lang="pt-BR" sz="1400" b="1" dirty="0" smtClean="0">
                <a:latin typeface="Tahoma" pitchFamily="34" charset="0"/>
                <a:cs typeface="Tahoma" pitchFamily="34" charset="0"/>
              </a:rPr>
              <a:t>(c) F = 15, </a:t>
            </a:r>
          </a:p>
          <a:p>
            <a:r>
              <a:rPr lang="pt-BR" sz="1400" b="1" dirty="0" smtClean="0">
                <a:latin typeface="Tahoma" pitchFamily="34" charset="0"/>
                <a:cs typeface="Tahoma" pitchFamily="34" charset="0"/>
              </a:rPr>
              <a:t>(d) F = 20.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4286248" y="3714752"/>
            <a:ext cx="5072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q = 50, F = 10,             (a) 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tr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 =</a:t>
            </a:r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0.1, </a:t>
            </a:r>
            <a:r>
              <a:rPr lang="es-AR" sz="1400" b="1" dirty="0" err="1" smtClean="0">
                <a:latin typeface="Tahoma" pitchFamily="34" charset="0"/>
                <a:cs typeface="Tahoma" pitchFamily="34" charset="0"/>
              </a:rPr>
              <a:t>tn</a:t>
            </a:r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= 1, </a:t>
            </a:r>
          </a:p>
          <a:p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                                      (b) </a:t>
            </a:r>
            <a:r>
              <a:rPr lang="es-AR" sz="1400" b="1" dirty="0" err="1" smtClean="0">
                <a:latin typeface="Tahoma" pitchFamily="34" charset="0"/>
                <a:cs typeface="Tahoma" pitchFamily="34" charset="0"/>
              </a:rPr>
              <a:t>tr</a:t>
            </a:r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= 0.1, </a:t>
            </a:r>
            <a:r>
              <a:rPr lang="es-AR" sz="1400" b="1" dirty="0" err="1" smtClean="0">
                <a:latin typeface="Tahoma" pitchFamily="34" charset="0"/>
                <a:cs typeface="Tahoma" pitchFamily="34" charset="0"/>
              </a:rPr>
              <a:t>tn</a:t>
            </a:r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= 10, </a:t>
            </a:r>
          </a:p>
          <a:p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                                      (c) </a:t>
            </a:r>
            <a:r>
              <a:rPr lang="es-AR" sz="1400" b="1" dirty="0" err="1" smtClean="0">
                <a:latin typeface="Tahoma" pitchFamily="34" charset="0"/>
                <a:cs typeface="Tahoma" pitchFamily="34" charset="0"/>
              </a:rPr>
              <a:t>tr</a:t>
            </a:r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= 0.1, </a:t>
            </a:r>
            <a:r>
              <a:rPr lang="es-AR" sz="1400" b="1" dirty="0" err="1" smtClean="0">
                <a:latin typeface="Tahoma" pitchFamily="34" charset="0"/>
                <a:cs typeface="Tahoma" pitchFamily="34" charset="0"/>
              </a:rPr>
              <a:t>tn</a:t>
            </a:r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= 100,  </a:t>
            </a:r>
          </a:p>
          <a:p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                                      (d) </a:t>
            </a:r>
            <a:r>
              <a:rPr lang="es-AR" sz="1400" b="1" dirty="0" err="1" smtClean="0">
                <a:latin typeface="Tahoma" pitchFamily="34" charset="0"/>
                <a:cs typeface="Tahoma" pitchFamily="34" charset="0"/>
              </a:rPr>
              <a:t>tr</a:t>
            </a:r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= 1, </a:t>
            </a:r>
            <a:r>
              <a:rPr lang="es-AR" sz="1400" b="1" dirty="0" err="1" smtClean="0">
                <a:latin typeface="Tahoma" pitchFamily="34" charset="0"/>
                <a:cs typeface="Tahoma" pitchFamily="34" charset="0"/>
              </a:rPr>
              <a:t>tn</a:t>
            </a:r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= 1, </a:t>
            </a:r>
          </a:p>
          <a:p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                                      (e) </a:t>
            </a:r>
            <a:r>
              <a:rPr lang="es-AR" sz="1400" b="1" dirty="0" err="1" smtClean="0">
                <a:latin typeface="Tahoma" pitchFamily="34" charset="0"/>
                <a:cs typeface="Tahoma" pitchFamily="34" charset="0"/>
              </a:rPr>
              <a:t>tr</a:t>
            </a:r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= 1, </a:t>
            </a:r>
            <a:r>
              <a:rPr lang="es-AR" sz="1400" b="1" dirty="0" err="1" smtClean="0">
                <a:latin typeface="Tahoma" pitchFamily="34" charset="0"/>
                <a:cs typeface="Tahoma" pitchFamily="34" charset="0"/>
              </a:rPr>
              <a:t>tn</a:t>
            </a:r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= 10,</a:t>
            </a:r>
          </a:p>
          <a:p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                                      (f) </a:t>
            </a:r>
            <a:r>
              <a:rPr lang="es-AR" sz="1400" b="1" dirty="0" err="1" smtClean="0">
                <a:latin typeface="Tahoma" pitchFamily="34" charset="0"/>
                <a:cs typeface="Tahoma" pitchFamily="34" charset="0"/>
              </a:rPr>
              <a:t>tr</a:t>
            </a:r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= 1, </a:t>
            </a:r>
            <a:r>
              <a:rPr lang="es-AR" sz="1400" b="1" dirty="0" err="1" smtClean="0">
                <a:latin typeface="Tahoma" pitchFamily="34" charset="0"/>
                <a:cs typeface="Tahoma" pitchFamily="34" charset="0"/>
              </a:rPr>
              <a:t>tn</a:t>
            </a:r>
            <a:r>
              <a:rPr lang="es-AR" sz="1400" b="1" dirty="0" smtClean="0">
                <a:latin typeface="Tahoma" pitchFamily="34" charset="0"/>
                <a:cs typeface="Tahoma" pitchFamily="34" charset="0"/>
              </a:rPr>
              <a:t> = 100</a:t>
            </a:r>
            <a:r>
              <a:rPr lang="es-AR" sz="1400" i="1" dirty="0" smtClean="0">
                <a:latin typeface="Tahoma" pitchFamily="34" charset="0"/>
                <a:cs typeface="Tahoma" pitchFamily="34" charset="0"/>
              </a:rPr>
              <a:t>.</a:t>
            </a:r>
            <a:endParaRPr lang="es-AR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40386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Rectángulo redondeado"/>
          <p:cNvSpPr/>
          <p:nvPr/>
        </p:nvSpPr>
        <p:spPr>
          <a:xfrm>
            <a:off x="4429124" y="1214422"/>
            <a:ext cx="4429156" cy="2428892"/>
          </a:xfrm>
          <a:prstGeom prst="roundRect">
            <a:avLst/>
          </a:prstGeom>
          <a:noFill/>
          <a:ln>
            <a:gradFill>
              <a:gsLst>
                <a:gs pos="0">
                  <a:schemeClr val="tx1"/>
                </a:gs>
                <a:gs pos="50000">
                  <a:srgbClr val="66FF66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214282" y="6357958"/>
            <a:ext cx="8715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                           F= 10   q = 20 y (a) r = 2, (b) r = 5, </a:t>
            </a:r>
            <a:r>
              <a:rPr lang="pt-BR" sz="1400" b="1" dirty="0" smtClean="0">
                <a:latin typeface="Tahoma" pitchFamily="34" charset="0"/>
                <a:cs typeface="Tahoma" pitchFamily="34" charset="0"/>
              </a:rPr>
              <a:t>(c) r = 10, (d) r = 25</a:t>
            </a:r>
            <a:endParaRPr lang="es-A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000628" y="642918"/>
            <a:ext cx="336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115008"/>
                </a:solidFill>
                <a:latin typeface="Georgia" pitchFamily="18" charset="0"/>
                <a:cs typeface="Tahoma" pitchFamily="34" charset="0"/>
              </a:rPr>
              <a:t>Configuraciones</a:t>
            </a:r>
            <a:r>
              <a:rPr lang="en-US" sz="2400" dirty="0" smtClean="0">
                <a:solidFill>
                  <a:srgbClr val="115008"/>
                </a:solidFill>
                <a:latin typeface="Georgia" pitchFamily="18" charset="0"/>
                <a:cs typeface="Tahoma" pitchFamily="34" charset="0"/>
              </a:rPr>
              <a:t> finales</a:t>
            </a:r>
            <a:endParaRPr lang="es-ES" sz="2400" dirty="0">
              <a:solidFill>
                <a:srgbClr val="115008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1" grpId="0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7950" y="333375"/>
            <a:ext cx="8785225" cy="61452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8229600" cy="685800"/>
          </a:xfrm>
        </p:spPr>
        <p:txBody>
          <a:bodyPr/>
          <a:lstStyle/>
          <a:p>
            <a:r>
              <a:rPr lang="es-ES" sz="3600" smtClean="0">
                <a:solidFill>
                  <a:schemeClr val="bg1"/>
                </a:solidFill>
              </a:rPr>
              <a:t>Dinámica de la red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Se elige un nodo </a:t>
            </a:r>
            <a:r>
              <a:rPr lang="es-ES" sz="2400" i="1" dirty="0" smtClean="0">
                <a:solidFill>
                  <a:schemeClr val="bg1"/>
                </a:solidFill>
              </a:rPr>
              <a:t>i</a:t>
            </a:r>
            <a:r>
              <a:rPr lang="es-ES" sz="2400" dirty="0" smtClean="0">
                <a:solidFill>
                  <a:schemeClr val="bg1"/>
                </a:solidFill>
              </a:rPr>
              <a:t> al azar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Se elige al azar uno de sus vecinos, </a:t>
            </a:r>
            <a:r>
              <a:rPr lang="es-ES" sz="2400" i="1" dirty="0" smtClean="0">
                <a:solidFill>
                  <a:schemeClr val="bg1"/>
                </a:solidFill>
              </a:rPr>
              <a:t>j.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Se elige al azar un nodo </a:t>
            </a:r>
            <a:r>
              <a:rPr lang="es-ES" sz="2400" i="1" dirty="0" smtClean="0">
                <a:solidFill>
                  <a:schemeClr val="bg1"/>
                </a:solidFill>
              </a:rPr>
              <a:t>k, </a:t>
            </a:r>
            <a:r>
              <a:rPr lang="es-ES" sz="2400" dirty="0" smtClean="0">
                <a:solidFill>
                  <a:schemeClr val="bg1"/>
                </a:solidFill>
              </a:rPr>
              <a:t>no conectado con </a:t>
            </a:r>
            <a:r>
              <a:rPr lang="es-ES" sz="2400" i="1" dirty="0" smtClean="0">
                <a:solidFill>
                  <a:schemeClr val="bg1"/>
                </a:solidFill>
              </a:rPr>
              <a:t>i.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Se compara la </a:t>
            </a:r>
            <a:r>
              <a:rPr lang="es-ES" sz="2400" b="1" dirty="0" smtClean="0">
                <a:solidFill>
                  <a:schemeClr val="bg1"/>
                </a:solidFill>
              </a:rPr>
              <a:t>distancia cultural </a:t>
            </a:r>
            <a:r>
              <a:rPr lang="es-ES" sz="2400" dirty="0" smtClean="0">
                <a:solidFill>
                  <a:schemeClr val="bg1"/>
                </a:solidFill>
              </a:rPr>
              <a:t>de </a:t>
            </a:r>
            <a:r>
              <a:rPr lang="es-ES" sz="2400" i="1" dirty="0" smtClean="0">
                <a:solidFill>
                  <a:schemeClr val="bg1"/>
                </a:solidFill>
              </a:rPr>
              <a:t>i</a:t>
            </a:r>
            <a:r>
              <a:rPr lang="es-ES" sz="2400" dirty="0" smtClean="0">
                <a:solidFill>
                  <a:schemeClr val="bg1"/>
                </a:solidFill>
              </a:rPr>
              <a:t> a los otros dos nodos.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Se acepta el cambio con cierta probabilidad (</a:t>
            </a:r>
            <a:r>
              <a:rPr lang="es-ES" sz="2400" dirty="0" err="1" smtClean="0">
                <a:solidFill>
                  <a:schemeClr val="bg1"/>
                </a:solidFill>
              </a:rPr>
              <a:t>Simulated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annealing</a:t>
            </a:r>
            <a:r>
              <a:rPr lang="es-ES" sz="2400" dirty="0" smtClean="0">
                <a:solidFill>
                  <a:schemeClr val="bg1"/>
                </a:solidFill>
              </a:rPr>
              <a:t>) dependiendo de la diferencia en la distancia.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Falta grafico de </a:t>
            </a:r>
            <a:r>
              <a:rPr lang="es-ES" sz="2400" dirty="0" err="1" smtClean="0">
                <a:solidFill>
                  <a:schemeClr val="bg1"/>
                </a:solidFill>
              </a:rPr>
              <a:t>probablidades</a:t>
            </a:r>
            <a:r>
              <a:rPr lang="es-ES" sz="2400" dirty="0" smtClean="0">
                <a:solidFill>
                  <a:schemeClr val="bg1"/>
                </a:solidFill>
              </a:rPr>
              <a:t> en </a:t>
            </a:r>
            <a:r>
              <a:rPr lang="es-ES" sz="2400" dirty="0" err="1" smtClean="0">
                <a:solidFill>
                  <a:schemeClr val="bg1"/>
                </a:solidFill>
              </a:rPr>
              <a:t>funcion</a:t>
            </a:r>
            <a:r>
              <a:rPr lang="es-ES" sz="2400" dirty="0" smtClean="0">
                <a:solidFill>
                  <a:schemeClr val="bg1"/>
                </a:solidFill>
              </a:rPr>
              <a:t> de r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rgbClr val="669900"/>
            </a:gs>
            <a:gs pos="100000">
              <a:srgbClr val="002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1472" y="285728"/>
            <a:ext cx="8106694" cy="5383500"/>
          </a:xfrm>
          <a:prstGeom prst="roundRect">
            <a:avLst/>
          </a:prstGeom>
          <a:solidFill>
            <a:srgbClr val="EDDCD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28604"/>
            <a:ext cx="7272808" cy="499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72770" y="5715016"/>
            <a:ext cx="86917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</a:rPr>
              <a:t>4 </a:t>
            </a:r>
            <a:r>
              <a:rPr lang="en-US" sz="2000" b="1" dirty="0" err="1" smtClean="0">
                <a:solidFill>
                  <a:srgbClr val="66FF66"/>
                </a:solidFill>
                <a:latin typeface="Georgia" pitchFamily="18" charset="0"/>
              </a:rPr>
              <a:t>herramientas</a:t>
            </a:r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66FF66"/>
                </a:solidFill>
                <a:latin typeface="Georgia" pitchFamily="18" charset="0"/>
              </a:rPr>
              <a:t>cognitivas</a:t>
            </a:r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</a:rPr>
              <a:t> no </a:t>
            </a:r>
            <a:r>
              <a:rPr lang="en-US" sz="2000" b="1" dirty="0" err="1" smtClean="0">
                <a:solidFill>
                  <a:srgbClr val="66FF66"/>
                </a:solidFill>
                <a:latin typeface="Georgia" pitchFamily="18" charset="0"/>
              </a:rPr>
              <a:t>verbales</a:t>
            </a:r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</a:rPr>
              <a:t>  </a:t>
            </a:r>
            <a:r>
              <a:rPr lang="es-ES" sz="2000" b="1" dirty="0" smtClean="0">
                <a:solidFill>
                  <a:srgbClr val="66FF66"/>
                </a:solidFill>
                <a:latin typeface="Georgia" pitchFamily="18" charset="0"/>
              </a:rPr>
              <a:t>(Córvidos y primates) </a:t>
            </a:r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</a:rPr>
              <a:t>: </a:t>
            </a:r>
          </a:p>
          <a:p>
            <a:r>
              <a:rPr lang="en-US" sz="2000" b="1" dirty="0" err="1" smtClean="0">
                <a:solidFill>
                  <a:srgbClr val="66FF66"/>
                </a:solidFill>
                <a:latin typeface="Georgia" pitchFamily="18" charset="0"/>
              </a:rPr>
              <a:t>Razonamiento</a:t>
            </a:r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</a:rPr>
              <a:t> casual, </a:t>
            </a:r>
            <a:r>
              <a:rPr lang="en-US" sz="2000" b="1" dirty="0" err="1" smtClean="0">
                <a:solidFill>
                  <a:srgbClr val="66FF66"/>
                </a:solidFill>
                <a:latin typeface="Georgia" pitchFamily="18" charset="0"/>
              </a:rPr>
              <a:t>imaginación</a:t>
            </a:r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</a:rPr>
              <a:t>, </a:t>
            </a:r>
            <a:r>
              <a:rPr lang="en-US" sz="2000" b="1" dirty="0" err="1" smtClean="0">
                <a:solidFill>
                  <a:srgbClr val="66FF66"/>
                </a:solidFill>
                <a:latin typeface="Georgia" pitchFamily="18" charset="0"/>
              </a:rPr>
              <a:t>flexibilidad</a:t>
            </a:r>
            <a:r>
              <a:rPr lang="en-US" sz="2000" b="1" dirty="0" smtClean="0">
                <a:solidFill>
                  <a:srgbClr val="66FF66"/>
                </a:solidFill>
                <a:latin typeface="Georgia" pitchFamily="18" charset="0"/>
              </a:rPr>
              <a:t>, </a:t>
            </a:r>
            <a:r>
              <a:rPr lang="en-US" sz="2000" b="1" dirty="0" err="1" smtClean="0">
                <a:solidFill>
                  <a:srgbClr val="66FF66"/>
                </a:solidFill>
                <a:latin typeface="Georgia" pitchFamily="18" charset="0"/>
              </a:rPr>
              <a:t>prospección</a:t>
            </a:r>
            <a:r>
              <a:rPr lang="es-ES" sz="2000" b="1" dirty="0" smtClean="0">
                <a:solidFill>
                  <a:srgbClr val="66FF66"/>
                </a:solidFill>
                <a:latin typeface="Georgia" pitchFamily="18" charset="0"/>
              </a:rPr>
              <a:t>. </a:t>
            </a:r>
            <a:endParaRPr lang="es-ES" sz="2000" b="1" dirty="0">
              <a:solidFill>
                <a:srgbClr val="66FF66"/>
              </a:solidFill>
              <a:latin typeface="Georgia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60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1400"/>
            </a:gs>
            <a:gs pos="100000">
              <a:srgbClr val="19511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32656"/>
            <a:ext cx="8143932" cy="1296144"/>
          </a:xfrm>
        </p:spPr>
        <p:txBody>
          <a:bodyPr/>
          <a:lstStyle/>
          <a:p>
            <a:pPr eaLnBrk="1" hangingPunct="1"/>
            <a:r>
              <a:rPr lang="es-ES" sz="4800" dirty="0" smtClean="0">
                <a:solidFill>
                  <a:srgbClr val="33CC33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Modelo</a:t>
            </a:r>
            <a:r>
              <a:rPr lang="es-ES" sz="4000" dirty="0" smtClean="0">
                <a:solidFill>
                  <a:srgbClr val="33CC33"/>
                </a:solidFill>
                <a:latin typeface="Tahoma" pitchFamily="34" charset="0"/>
              </a:rPr>
              <a:t/>
            </a:r>
            <a:br>
              <a:rPr lang="es-ES" sz="4000" dirty="0" smtClean="0">
                <a:solidFill>
                  <a:srgbClr val="33CC33"/>
                </a:solidFill>
                <a:latin typeface="Tahoma" pitchFamily="34" charset="0"/>
              </a:rPr>
            </a:br>
            <a:endParaRPr lang="es-ES" sz="4000" dirty="0" smtClean="0">
              <a:solidFill>
                <a:srgbClr val="33CC33"/>
              </a:solidFill>
              <a:latin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251520" y="1412776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874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B96452-CFAC-441C-812F-593C004DE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83B96452-CFAC-441C-812F-593C004DE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83B96452-CFAC-441C-812F-593C004DE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83B96452-CFAC-441C-812F-593C004DE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graphicEl>
                                              <a:dgm id="{83B96452-CFAC-441C-812F-593C004DE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40F7B-7FAD-42D4-9E86-79036CFE4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F1340F7B-7FAD-42D4-9E86-79036CFE4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F1340F7B-7FAD-42D4-9E86-79036CFE4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F1340F7B-7FAD-42D4-9E86-79036CFE4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F1340F7B-7FAD-42D4-9E86-79036CFE4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018BAB-5880-43B9-860F-EDA58E40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A3018BAB-5880-43B9-860F-EDA58E40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A3018BAB-5880-43B9-860F-EDA58E40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A3018BAB-5880-43B9-860F-EDA58E40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A3018BAB-5880-43B9-860F-EDA58E40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CED33B1-38F0-4ECE-BD4F-B801FD2B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0CED33B1-38F0-4ECE-BD4F-B801FD2B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0CED33B1-38F0-4ECE-BD4F-B801FD2B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0CED33B1-38F0-4ECE-BD4F-B801FD2B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0CED33B1-38F0-4ECE-BD4F-B801FD2B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7FEA8C4-8385-4354-BB23-AB4CCA065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77FEA8C4-8385-4354-BB23-AB4CCA065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77FEA8C4-8385-4354-BB23-AB4CCA065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77FEA8C4-8385-4354-BB23-AB4CCA065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77FEA8C4-8385-4354-BB23-AB4CCA065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A2F151-CDD0-4604-98A5-DA95E4CD2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DCA2F151-CDD0-4604-98A5-DA95E4CD2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DCA2F151-CDD0-4604-98A5-DA95E4CD2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DCA2F151-CDD0-4604-98A5-DA95E4CD2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DCA2F151-CDD0-4604-98A5-DA95E4CD2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1400"/>
            </a:gs>
            <a:gs pos="100000">
              <a:srgbClr val="19511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19" y="188640"/>
            <a:ext cx="8572561" cy="1296144"/>
          </a:xfrm>
        </p:spPr>
        <p:txBody>
          <a:bodyPr/>
          <a:lstStyle/>
          <a:p>
            <a:pPr algn="l" eaLnBrk="1" hangingPunct="1"/>
            <a:r>
              <a:rPr lang="es-ES" sz="4000" dirty="0" smtClean="0">
                <a:solidFill>
                  <a:srgbClr val="33CC33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Modelo de </a:t>
            </a:r>
            <a:r>
              <a:rPr lang="es-ES" sz="4000" dirty="0" err="1" smtClean="0">
                <a:solidFill>
                  <a:srgbClr val="33CC33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Axelrod</a:t>
            </a:r>
            <a:r>
              <a:rPr lang="es-ES" sz="4000" dirty="0" smtClean="0">
                <a:solidFill>
                  <a:srgbClr val="33CC33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 (modificado)</a:t>
            </a:r>
            <a:r>
              <a:rPr lang="es-ES" sz="5400" dirty="0" smtClean="0">
                <a:solidFill>
                  <a:srgbClr val="33CC33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</a:rPr>
              <a:t> </a:t>
            </a:r>
            <a:r>
              <a:rPr lang="es-ES" sz="3600" dirty="0" smtClean="0">
                <a:solidFill>
                  <a:srgbClr val="33CC33"/>
                </a:solidFill>
                <a:latin typeface="Tahoma" pitchFamily="34" charset="0"/>
              </a:rPr>
              <a:t/>
            </a:r>
            <a:br>
              <a:rPr lang="es-ES" sz="3600" dirty="0" smtClean="0">
                <a:solidFill>
                  <a:srgbClr val="33CC33"/>
                </a:solidFill>
                <a:latin typeface="Tahoma" pitchFamily="34" charset="0"/>
              </a:rPr>
            </a:br>
            <a:endParaRPr lang="es-ES" sz="3600" dirty="0" smtClean="0">
              <a:solidFill>
                <a:srgbClr val="33CC33"/>
              </a:solidFill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660" y="1556792"/>
            <a:ext cx="9001835" cy="3888432"/>
          </a:xfrm>
        </p:spPr>
        <p:txBody>
          <a:bodyPr/>
          <a:lstStyle/>
          <a:p>
            <a:pPr algn="l" eaLnBrk="1" hangingPunct="1"/>
            <a:endParaRPr lang="es-ES" sz="2800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ahoma" pitchFamily="34" charset="0"/>
            </a:endParaRPr>
          </a:p>
          <a:p>
            <a:pPr eaLnBrk="1" hangingPunct="1"/>
            <a:endParaRPr lang="es-ES" sz="2400" dirty="0" smtClean="0">
              <a:solidFill>
                <a:srgbClr val="CCFF99"/>
              </a:solidFill>
              <a:latin typeface="Tahoma" pitchFamily="34" charset="0"/>
            </a:endParaRPr>
          </a:p>
          <a:p>
            <a:pPr eaLnBrk="1" hangingPunct="1"/>
            <a:endParaRPr lang="es-ES" dirty="0" smtClean="0">
              <a:solidFill>
                <a:srgbClr val="BFFFBF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20" y="1219200"/>
            <a:ext cx="8429684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s-AR" b="1" dirty="0" smtClean="0">
                <a:solidFill>
                  <a:srgbClr val="FFFF00"/>
                </a:solidFill>
                <a:latin typeface="Georgia" pitchFamily="18" charset="0"/>
              </a:rPr>
              <a:t>Modelo para abstraer el concepto de  cultura (</a:t>
            </a:r>
            <a:r>
              <a:rPr lang="es-AR" b="1" i="1" dirty="0" smtClean="0">
                <a:solidFill>
                  <a:srgbClr val="FFFFCC"/>
                </a:solidFill>
                <a:latin typeface="Georgia" pitchFamily="18" charset="0"/>
              </a:rPr>
              <a:t>repertorio)</a:t>
            </a:r>
          </a:p>
          <a:p>
            <a:pPr>
              <a:lnSpc>
                <a:spcPct val="90000"/>
              </a:lnSpc>
              <a:buFontTx/>
              <a:buNone/>
            </a:pPr>
            <a:endParaRPr lang="es-AR" b="1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es-AR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s-AR" b="1" dirty="0" smtClean="0">
                <a:solidFill>
                  <a:srgbClr val="FFFF00"/>
                </a:solidFill>
                <a:latin typeface="Georgia" pitchFamily="18" charset="0"/>
              </a:rPr>
              <a:t>El perfil </a:t>
            </a:r>
            <a:r>
              <a:rPr lang="es-AR" b="1" i="1" dirty="0" smtClean="0">
                <a:solidFill>
                  <a:srgbClr val="F3F5A9"/>
                </a:solidFill>
                <a:latin typeface="Georgia" pitchFamily="18" charset="0"/>
              </a:rPr>
              <a:t>cultural</a:t>
            </a:r>
            <a:r>
              <a:rPr lang="es-AR" b="1" dirty="0" smtClean="0">
                <a:solidFill>
                  <a:srgbClr val="FFFF00"/>
                </a:solidFill>
                <a:latin typeface="Georgia" pitchFamily="18" charset="0"/>
              </a:rPr>
              <a:t> de cada individuo se representa por </a:t>
            </a:r>
          </a:p>
          <a:p>
            <a:pPr>
              <a:lnSpc>
                <a:spcPct val="90000"/>
              </a:lnSpc>
            </a:pPr>
            <a:r>
              <a:rPr lang="es-AR" b="1" dirty="0" smtClean="0">
                <a:solidFill>
                  <a:srgbClr val="FFFF00"/>
                </a:solidFill>
                <a:latin typeface="Georgia" pitchFamily="18" charset="0"/>
              </a:rPr>
              <a:t>medio de un vector de </a:t>
            </a:r>
            <a:r>
              <a:rPr lang="es-AR" b="1" i="1" dirty="0" smtClean="0">
                <a:solidFill>
                  <a:srgbClr val="FFFF00"/>
                </a:solidFill>
                <a:latin typeface="Georgia" pitchFamily="18" charset="0"/>
              </a:rPr>
              <a:t>F</a:t>
            </a:r>
            <a:r>
              <a:rPr lang="es-AR" b="1" dirty="0" smtClean="0">
                <a:solidFill>
                  <a:srgbClr val="FFFF00"/>
                </a:solidFill>
                <a:latin typeface="Georgia" pitchFamily="18" charset="0"/>
              </a:rPr>
              <a:t> componentes</a:t>
            </a:r>
          </a:p>
          <a:p>
            <a:pPr>
              <a:lnSpc>
                <a:spcPct val="90000"/>
              </a:lnSpc>
            </a:pPr>
            <a:endParaRPr lang="es-AR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lvl="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i="1" kern="0" dirty="0" smtClean="0">
                <a:solidFill>
                  <a:srgbClr val="FFFF00"/>
                </a:solidFill>
                <a:latin typeface="Georgia" pitchFamily="18" charset="0"/>
              </a:rPr>
              <a:t>F</a:t>
            </a:r>
            <a:r>
              <a:rPr lang="en-US" b="1" kern="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kern="0" dirty="0" err="1" smtClean="0">
                <a:solidFill>
                  <a:srgbClr val="FFFF00"/>
                </a:solidFill>
                <a:latin typeface="Georgia" pitchFamily="18" charset="0"/>
              </a:rPr>
              <a:t>representa</a:t>
            </a:r>
            <a:r>
              <a:rPr lang="en-US" b="1" kern="0" dirty="0" smtClean="0">
                <a:solidFill>
                  <a:srgbClr val="FFFF00"/>
                </a:solidFill>
                <a:latin typeface="Georgia" pitchFamily="18" charset="0"/>
              </a:rPr>
              <a:t> la </a:t>
            </a:r>
            <a:r>
              <a:rPr lang="en-US" b="1" kern="0" dirty="0" err="1" smtClean="0">
                <a:solidFill>
                  <a:srgbClr val="FFFF00"/>
                </a:solidFill>
                <a:latin typeface="Georgia" pitchFamily="18" charset="0"/>
              </a:rPr>
              <a:t>disponibilidad</a:t>
            </a:r>
            <a:r>
              <a:rPr lang="en-US" b="1" kern="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kern="0" dirty="0" err="1" smtClean="0">
                <a:solidFill>
                  <a:srgbClr val="FFFF00"/>
                </a:solidFill>
                <a:latin typeface="Georgia" pitchFamily="18" charset="0"/>
              </a:rPr>
              <a:t>canales</a:t>
            </a:r>
            <a:r>
              <a:rPr lang="en-US" b="1" kern="0" dirty="0" smtClean="0">
                <a:solidFill>
                  <a:srgbClr val="FFFF00"/>
                </a:solidFill>
                <a:latin typeface="Georgia" pitchFamily="18" charset="0"/>
              </a:rPr>
              <a:t>  de </a:t>
            </a:r>
            <a:r>
              <a:rPr lang="en-US" b="1" kern="0" dirty="0" err="1" smtClean="0">
                <a:solidFill>
                  <a:srgbClr val="FFFF00"/>
                </a:solidFill>
                <a:latin typeface="Georgia" pitchFamily="18" charset="0"/>
              </a:rPr>
              <a:t>comunicación</a:t>
            </a:r>
            <a:endParaRPr lang="en-US" b="1" kern="0" dirty="0" smtClean="0">
              <a:solidFill>
                <a:srgbClr val="FFFF00"/>
              </a:solidFill>
              <a:latin typeface="Georgia" pitchFamily="18" charset="0"/>
            </a:endParaRPr>
          </a:p>
          <a:p>
            <a:pPr lvl="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Georgia" pitchFamily="18" charset="0"/>
              </a:rPr>
              <a:t>En el </a:t>
            </a:r>
            <a:r>
              <a:rPr lang="en-US" b="1" kern="0" dirty="0" err="1" smtClean="0">
                <a:solidFill>
                  <a:srgbClr val="FFFF00"/>
                </a:solidFill>
                <a:latin typeface="Georgia" pitchFamily="18" charset="0"/>
              </a:rPr>
              <a:t>modelo</a:t>
            </a:r>
            <a:r>
              <a:rPr lang="en-US" b="1" kern="0" dirty="0" smtClean="0">
                <a:solidFill>
                  <a:srgbClr val="FFFF00"/>
                </a:solidFill>
                <a:latin typeface="Georgia" pitchFamily="18" charset="0"/>
              </a:rPr>
              <a:t> original </a:t>
            </a:r>
            <a:r>
              <a:rPr lang="en-US" b="1" kern="0" dirty="0" err="1" smtClean="0">
                <a:solidFill>
                  <a:srgbClr val="FFFF00"/>
                </a:solidFill>
                <a:latin typeface="Georgia" pitchFamily="18" charset="0"/>
              </a:rPr>
              <a:t>es</a:t>
            </a:r>
            <a:r>
              <a:rPr lang="en-US" b="1" kern="0" dirty="0" smtClean="0">
                <a:solidFill>
                  <a:srgbClr val="FFFF00"/>
                </a:solidFill>
                <a:latin typeface="Georgia" pitchFamily="18" charset="0"/>
              </a:rPr>
              <a:t> la </a:t>
            </a:r>
            <a:r>
              <a:rPr lang="en-US" b="1" kern="0" dirty="0" err="1" smtClean="0">
                <a:solidFill>
                  <a:srgbClr val="FFFF00"/>
                </a:solidFill>
                <a:latin typeface="Georgia" pitchFamily="18" charset="0"/>
              </a:rPr>
              <a:t>riqueza</a:t>
            </a:r>
            <a:r>
              <a:rPr lang="en-US" b="1" kern="0" dirty="0" smtClean="0">
                <a:solidFill>
                  <a:srgbClr val="FFFF00"/>
                </a:solidFill>
                <a:latin typeface="Georgia" pitchFamily="18" charset="0"/>
              </a:rPr>
              <a:t> cultural </a:t>
            </a:r>
            <a:endParaRPr lang="es-AR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es-AR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AR" b="1" dirty="0" smtClean="0">
              <a:solidFill>
                <a:srgbClr val="5C2E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AR" b="1" dirty="0" smtClean="0">
              <a:solidFill>
                <a:srgbClr val="5C2E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es-AR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es-AR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s-AR" b="1" dirty="0" smtClean="0">
                <a:solidFill>
                  <a:srgbClr val="FFFF00"/>
                </a:solidFill>
                <a:latin typeface="Georgia" pitchFamily="18" charset="0"/>
              </a:rPr>
              <a:t>Cada componente puede tomar </a:t>
            </a:r>
            <a:r>
              <a:rPr lang="es-AR" b="1" i="1" dirty="0" smtClean="0">
                <a:solidFill>
                  <a:srgbClr val="FFFF00"/>
                </a:solidFill>
                <a:latin typeface="Georgia" pitchFamily="18" charset="0"/>
              </a:rPr>
              <a:t>q </a:t>
            </a:r>
            <a:r>
              <a:rPr lang="es-AR" b="1" dirty="0" smtClean="0">
                <a:solidFill>
                  <a:srgbClr val="FFFF00"/>
                </a:solidFill>
                <a:latin typeface="Georgia" pitchFamily="18" charset="0"/>
              </a:rPr>
              <a:t>valores o etiquetas distintos</a:t>
            </a:r>
          </a:p>
          <a:p>
            <a:pPr>
              <a:lnSpc>
                <a:spcPct val="90000"/>
              </a:lnSpc>
            </a:pPr>
            <a:endParaRPr lang="es-AR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i="1" kern="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kern="0" dirty="0" err="1" smtClean="0">
                <a:solidFill>
                  <a:srgbClr val="FFFF00"/>
                </a:solidFill>
                <a:latin typeface="Georgia" pitchFamily="18" charset="0"/>
              </a:rPr>
              <a:t>q</a:t>
            </a:r>
            <a:r>
              <a:rPr lang="en-US" b="1" i="1" kern="0" baseline="30000" dirty="0" err="1" smtClean="0">
                <a:solidFill>
                  <a:srgbClr val="FFFF00"/>
                </a:solidFill>
                <a:latin typeface="Georgia" pitchFamily="18" charset="0"/>
              </a:rPr>
              <a:t>F</a:t>
            </a:r>
            <a:r>
              <a:rPr lang="es-AR" b="1" dirty="0" smtClean="0">
                <a:solidFill>
                  <a:srgbClr val="FFFF00"/>
                </a:solidFill>
                <a:latin typeface="Georgia" pitchFamily="18" charset="0"/>
              </a:rPr>
              <a:t> Perfiles distintos           diversidad</a:t>
            </a:r>
            <a:r>
              <a:rPr lang="es-AR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7215206" y="1214422"/>
          <a:ext cx="1270000" cy="2463800"/>
        </p:xfrm>
        <a:graphic>
          <a:graphicData uri="http://schemas.openxmlformats.org/presentationml/2006/ole">
            <p:oleObj spid="_x0000_s91138" name="Equation" r:id="rId3" imgW="393529" imgH="1180588" progId="Equation.DSMT4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43636" y="5072074"/>
            <a:ext cx="2040943" cy="461665"/>
          </a:xfrm>
          <a:prstGeom prst="rect">
            <a:avLst/>
          </a:prstGeom>
          <a:solidFill>
            <a:srgbClr val="F4F2AA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AR" sz="2400" b="1" i="1" dirty="0" err="1" smtClean="0">
                <a:latin typeface="Symbol" pitchFamily="18" charset="2"/>
              </a:rPr>
              <a:t>s</a:t>
            </a:r>
            <a:r>
              <a:rPr lang="es-AR" sz="2400" b="1" i="1" baseline="-25000" dirty="0" err="1" smtClean="0">
                <a:latin typeface="Times New Roman" pitchFamily="18" charset="0"/>
              </a:rPr>
              <a:t>f</a:t>
            </a:r>
            <a:r>
              <a:rPr lang="es-AR" sz="2400" b="1" i="1" baseline="30000" dirty="0" err="1" smtClean="0">
                <a:latin typeface="Times New Roman" pitchFamily="18" charset="0"/>
              </a:rPr>
              <a:t>i</a:t>
            </a:r>
            <a:r>
              <a:rPr lang="es-AR" sz="2400" b="1" i="1" dirty="0" smtClean="0">
                <a:latin typeface="Times New Roman" pitchFamily="18" charset="0"/>
              </a:rPr>
              <a:t> </a:t>
            </a:r>
            <a:r>
              <a:rPr lang="es-AR" sz="2400" b="1" i="1" dirty="0">
                <a:latin typeface="Times New Roman" pitchFamily="18" charset="0"/>
              </a:rPr>
              <a:t>= {  1, ..., </a:t>
            </a:r>
            <a:r>
              <a:rPr lang="es-AR" sz="2400" b="1" i="1" dirty="0" smtClean="0">
                <a:latin typeface="Times New Roman" pitchFamily="18" charset="0"/>
              </a:rPr>
              <a:t>q}</a:t>
            </a:r>
            <a:endParaRPr lang="es-AR" sz="2400" dirty="0">
              <a:latin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2857488" y="5072074"/>
            <a:ext cx="428628" cy="198880"/>
          </a:xfrm>
          <a:prstGeom prst="rightArrow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66FF66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85720" y="1000108"/>
            <a:ext cx="8501122" cy="2928958"/>
          </a:xfrm>
          <a:prstGeom prst="roundRect">
            <a:avLst/>
          </a:prstGeom>
          <a:noFill/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285720" y="4071942"/>
            <a:ext cx="8501122" cy="1857388"/>
          </a:xfrm>
          <a:prstGeom prst="roundRect">
            <a:avLst/>
          </a:prstGeom>
          <a:noFill/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874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15008"/>
            </a:gs>
            <a:gs pos="50000">
              <a:srgbClr val="23420E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7"/>
          <p:cNvSpPr txBox="1">
            <a:spLocks noChangeArrowheads="1"/>
          </p:cNvSpPr>
          <p:nvPr/>
        </p:nvSpPr>
        <p:spPr bwMode="auto">
          <a:xfrm>
            <a:off x="357158" y="571480"/>
            <a:ext cx="8353425" cy="5732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85720" y="428604"/>
            <a:ext cx="84296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800" dirty="0" smtClean="0"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  <a:cs typeface="Tahoma" pitchFamily="34" charset="0"/>
              </a:rPr>
              <a:t>Dinámica del Repertorio – Imitación</a:t>
            </a:r>
            <a:endParaRPr lang="es-ES" sz="3800" b="1" dirty="0">
              <a:solidFill>
                <a:srgbClr val="92D050"/>
              </a:solidFill>
              <a:effectLst>
                <a:reflection blurRad="6350" stA="60000" endA="900" endPos="58000" dir="5400000" sy="-100000" algn="bl" rotWithShape="0"/>
              </a:effectLst>
              <a:latin typeface="Georgia" pitchFamily="18" charset="0"/>
              <a:cs typeface="Tahoma" pitchFamily="34" charset="0"/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1857356" y="1643050"/>
            <a:ext cx="4679950" cy="4060825"/>
            <a:chOff x="1292" y="1253"/>
            <a:chExt cx="2948" cy="2558"/>
          </a:xfrm>
        </p:grpSpPr>
        <p:sp>
          <p:nvSpPr>
            <p:cNvPr id="92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292" y="1253"/>
              <a:ext cx="2948" cy="2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9227" name="Rectangle 9"/>
            <p:cNvSpPr>
              <a:spLocks noChangeArrowheads="1"/>
            </p:cNvSpPr>
            <p:nvPr/>
          </p:nvSpPr>
          <p:spPr bwMode="auto">
            <a:xfrm>
              <a:off x="1292" y="1253"/>
              <a:ext cx="2948" cy="255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pic>
          <p:nvPicPr>
            <p:cNvPr id="922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" y="1142"/>
              <a:ext cx="3151" cy="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" y="3938"/>
              <a:ext cx="315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Rectangle 12"/>
            <p:cNvSpPr>
              <a:spLocks noChangeArrowheads="1"/>
            </p:cNvSpPr>
            <p:nvPr/>
          </p:nvSpPr>
          <p:spPr bwMode="auto">
            <a:xfrm>
              <a:off x="1300" y="1258"/>
              <a:ext cx="2940" cy="25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pic>
          <p:nvPicPr>
            <p:cNvPr id="9231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" y="1142"/>
              <a:ext cx="3151" cy="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" y="3938"/>
              <a:ext cx="3151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4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7000">
              <a:srgbClr val="004200"/>
            </a:gs>
            <a:gs pos="77000">
              <a:srgbClr val="1F7F3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 redondeado"/>
          <p:cNvSpPr/>
          <p:nvPr/>
        </p:nvSpPr>
        <p:spPr>
          <a:xfrm>
            <a:off x="5786446" y="4071942"/>
            <a:ext cx="2500330" cy="2500330"/>
          </a:xfrm>
          <a:prstGeom prst="roundRect">
            <a:avLst/>
          </a:prstGeom>
          <a:gradFill>
            <a:gsLst>
              <a:gs pos="0">
                <a:schemeClr val="tx1">
                  <a:alpha val="7000"/>
                </a:schemeClr>
              </a:gs>
              <a:gs pos="47000">
                <a:srgbClr val="004200"/>
              </a:gs>
              <a:gs pos="77000">
                <a:srgbClr val="1F7F31">
                  <a:alpha val="10000"/>
                </a:srgbClr>
              </a:gs>
            </a:gsLst>
            <a:lin ang="5400000" scaled="1"/>
          </a:gradFill>
          <a:ln>
            <a:solidFill>
              <a:srgbClr val="38F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071802" y="4071942"/>
            <a:ext cx="2500330" cy="2500330"/>
          </a:xfrm>
          <a:prstGeom prst="roundRect">
            <a:avLst/>
          </a:prstGeom>
          <a:gradFill>
            <a:gsLst>
              <a:gs pos="0">
                <a:schemeClr val="tx1">
                  <a:alpha val="7000"/>
                </a:schemeClr>
              </a:gs>
              <a:gs pos="47000">
                <a:srgbClr val="004200"/>
              </a:gs>
              <a:gs pos="77000">
                <a:srgbClr val="1F7F31">
                  <a:alpha val="10000"/>
                </a:srgbClr>
              </a:gs>
            </a:gsLst>
            <a:lin ang="5400000" scaled="1"/>
          </a:gradFill>
          <a:ln>
            <a:solidFill>
              <a:srgbClr val="38F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/>
        </p:nvSpPr>
        <p:spPr>
          <a:xfrm>
            <a:off x="357158" y="4071942"/>
            <a:ext cx="2500330" cy="2500330"/>
          </a:xfrm>
          <a:prstGeom prst="roundRect">
            <a:avLst/>
          </a:prstGeom>
          <a:gradFill>
            <a:gsLst>
              <a:gs pos="0">
                <a:schemeClr val="tx1">
                  <a:alpha val="7000"/>
                </a:schemeClr>
              </a:gs>
              <a:gs pos="47000">
                <a:srgbClr val="004200"/>
              </a:gs>
              <a:gs pos="77000">
                <a:srgbClr val="1F7F31">
                  <a:alpha val="10000"/>
                </a:srgbClr>
              </a:gs>
            </a:gsLst>
            <a:lin ang="5400000" scaled="1"/>
          </a:gradFill>
          <a:ln>
            <a:solidFill>
              <a:srgbClr val="38F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524000"/>
            <a:ext cx="8472518" cy="454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Un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nodo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es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elegido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al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azar</a:t>
            </a:r>
            <a:endParaRPr lang="en-US" sz="2000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1400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Uno de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sus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vecinos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,  </a:t>
            </a:r>
            <a:r>
              <a:rPr lang="en-US" sz="2000" i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j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es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seleccionado</a:t>
            </a:r>
            <a:r>
              <a:rPr lang="en-US" sz="2000" i="1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l"/>
            <a:endParaRPr lang="en-US" sz="1400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La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interacción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entre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ellos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es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aceptada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acuerdo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a la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distancia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entre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sus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vectores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repertorio</a:t>
            </a:r>
            <a:endParaRPr lang="en-US" sz="2000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l"/>
            <a:endParaRPr lang="es-ES" sz="14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l"/>
            <a:r>
              <a:rPr lang="es-ES" sz="2000" dirty="0" smtClean="0">
                <a:solidFill>
                  <a:srgbClr val="FFFF00"/>
                </a:solidFill>
                <a:latin typeface="Georgia" pitchFamily="18" charset="0"/>
              </a:rPr>
              <a:t>Definimos tres distancias</a:t>
            </a:r>
            <a:endParaRPr lang="en-US" sz="2000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5720" y="428604"/>
            <a:ext cx="84296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800" dirty="0" smtClean="0"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  <a:cs typeface="Tahoma" pitchFamily="34" charset="0"/>
              </a:rPr>
              <a:t>Dinámica del Repertorio – Imitación</a:t>
            </a:r>
            <a:endParaRPr lang="es-ES" sz="3800" b="1" dirty="0">
              <a:solidFill>
                <a:srgbClr val="92D050"/>
              </a:solidFill>
              <a:effectLst>
                <a:reflection blurRad="6350" stA="60000" endA="900" endPos="58000" dir="5400000" sy="-100000" algn="bl" rotWithShape="0"/>
              </a:effectLst>
              <a:latin typeface="Georgia" pitchFamily="18" charset="0"/>
              <a:cs typeface="Tahom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43240" y="4143380"/>
            <a:ext cx="2026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99FF66"/>
                </a:solidFill>
                <a:latin typeface="Georgia" pitchFamily="18" charset="0"/>
              </a:rPr>
              <a:t>Distancia Circular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14348" y="4143380"/>
            <a:ext cx="1840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99FF66"/>
                </a:solidFill>
                <a:latin typeface="Georgia" pitchFamily="18" charset="0"/>
              </a:rPr>
              <a:t>Distancia Lineal</a:t>
            </a:r>
          </a:p>
        </p:txBody>
      </p:sp>
      <p:pic>
        <p:nvPicPr>
          <p:cNvPr id="13" name="Picture 6" descr="distci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857760"/>
            <a:ext cx="18288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dist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797425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39552" y="6165304"/>
            <a:ext cx="22767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i="1" dirty="0" err="1" smtClean="0">
                <a:solidFill>
                  <a:srgbClr val="FFCF9F"/>
                </a:solidFill>
                <a:latin typeface="Times New Roman" pitchFamily="18" charset="0"/>
              </a:rPr>
              <a:t>d</a:t>
            </a:r>
            <a:r>
              <a:rPr lang="es-ES" sz="2000" i="1" baseline="-25000" dirty="0" err="1" smtClean="0">
                <a:solidFill>
                  <a:srgbClr val="FFCF9F"/>
                </a:solidFill>
                <a:latin typeface="Times New Roman" pitchFamily="18" charset="0"/>
              </a:rPr>
              <a:t>L</a:t>
            </a:r>
            <a:r>
              <a:rPr lang="es-ES" sz="2000" i="1" dirty="0" smtClean="0">
                <a:solidFill>
                  <a:srgbClr val="FFCF9F"/>
                </a:solidFill>
                <a:latin typeface="Times New Roman" pitchFamily="18" charset="0"/>
              </a:rPr>
              <a:t> </a:t>
            </a:r>
            <a:r>
              <a:rPr lang="es-ES" sz="2000" dirty="0" smtClean="0">
                <a:solidFill>
                  <a:srgbClr val="FFCF9F"/>
                </a:solidFill>
                <a:latin typeface="Times New Roman" pitchFamily="18" charset="0"/>
              </a:rPr>
              <a:t>máximo </a:t>
            </a:r>
            <a:r>
              <a:rPr lang="es-ES" sz="2000" i="1" dirty="0" smtClean="0">
                <a:solidFill>
                  <a:srgbClr val="FFCF9F"/>
                </a:solidFill>
                <a:latin typeface="Times New Roman" pitchFamily="18" charset="0"/>
              </a:rPr>
              <a:t>= F(q-1)</a:t>
            </a:r>
            <a:endParaRPr lang="en-US" sz="2000" i="1" dirty="0" smtClean="0">
              <a:solidFill>
                <a:srgbClr val="FFCF9F"/>
              </a:solidFill>
              <a:latin typeface="Times New Roman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276600" y="6165850"/>
            <a:ext cx="228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i="1" dirty="0" err="1" smtClean="0">
                <a:solidFill>
                  <a:srgbClr val="FFCF9F"/>
                </a:solidFill>
                <a:latin typeface="Times New Roman" pitchFamily="18" charset="0"/>
              </a:rPr>
              <a:t>d</a:t>
            </a:r>
            <a:r>
              <a:rPr lang="es-ES" sz="2000" i="1" baseline="-25000" dirty="0" err="1" smtClean="0">
                <a:solidFill>
                  <a:srgbClr val="FFCF9F"/>
                </a:solidFill>
                <a:latin typeface="Times New Roman" pitchFamily="18" charset="0"/>
              </a:rPr>
              <a:t>C</a:t>
            </a:r>
            <a:r>
              <a:rPr lang="es-ES" sz="20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s-ES" sz="2000" dirty="0" smtClean="0">
                <a:solidFill>
                  <a:srgbClr val="FFCF9F"/>
                </a:solidFill>
                <a:latin typeface="Times New Roman" pitchFamily="18" charset="0"/>
              </a:rPr>
              <a:t>máximo</a:t>
            </a:r>
            <a:r>
              <a:rPr lang="es-E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s-ES" sz="2000" i="1" dirty="0" smtClean="0">
                <a:solidFill>
                  <a:srgbClr val="FFCF9F"/>
                </a:solidFill>
                <a:latin typeface="Times New Roman" pitchFamily="18" charset="0"/>
              </a:rPr>
              <a:t>=</a:t>
            </a:r>
            <a:r>
              <a:rPr lang="es-ES" sz="20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s-ES" sz="2000" i="1" dirty="0" smtClean="0">
                <a:solidFill>
                  <a:srgbClr val="FFCF9F"/>
                </a:solidFill>
                <a:latin typeface="Times New Roman" pitchFamily="18" charset="0"/>
              </a:rPr>
              <a:t>F(q/2)</a:t>
            </a:r>
            <a:endParaRPr lang="en-US" sz="2000" i="1" dirty="0" smtClean="0">
              <a:solidFill>
                <a:srgbClr val="FFCF9F"/>
              </a:solidFill>
              <a:latin typeface="Times New Roman" pitchFamily="18" charset="0"/>
            </a:endParaRPr>
          </a:p>
        </p:txBody>
      </p:sp>
      <p:pic>
        <p:nvPicPr>
          <p:cNvPr id="19" name="Picture 16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00826" y="4572008"/>
            <a:ext cx="1153376" cy="1839909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786446" y="4143380"/>
            <a:ext cx="2536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99FF66"/>
                </a:solidFill>
                <a:latin typeface="Georgia" pitchFamily="18" charset="0"/>
              </a:rPr>
              <a:t>Distancia de </a:t>
            </a:r>
            <a:r>
              <a:rPr lang="es-ES" dirty="0" err="1" smtClean="0">
                <a:solidFill>
                  <a:srgbClr val="99FF66"/>
                </a:solidFill>
                <a:latin typeface="Georgia" pitchFamily="18" charset="0"/>
              </a:rPr>
              <a:t>Hamming</a:t>
            </a:r>
            <a:endParaRPr lang="es-ES" dirty="0" smtClean="0">
              <a:solidFill>
                <a:srgbClr val="99FF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3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7" grpId="0" animBg="1"/>
      <p:bldP spid="5" grpId="0" build="p"/>
      <p:bldP spid="11" grpId="0"/>
      <p:bldP spid="12" grpId="0"/>
      <p:bldP spid="15" grpId="0"/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7000">
              <a:srgbClr val="004200"/>
            </a:gs>
            <a:gs pos="77000">
              <a:srgbClr val="1F7F3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5720" y="428604"/>
            <a:ext cx="84296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800" dirty="0" smtClean="0"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  <a:cs typeface="Tahoma" pitchFamily="34" charset="0"/>
              </a:rPr>
              <a:t>Dinámica del Repertorio – Imitación</a:t>
            </a:r>
            <a:endParaRPr lang="es-ES" sz="3800" b="1" dirty="0">
              <a:solidFill>
                <a:srgbClr val="92D050"/>
              </a:solidFill>
              <a:effectLst>
                <a:reflection blurRad="6350" stA="60000" endA="900" endPos="58000" dir="5400000" sy="-100000" algn="bl" rotWithShape="0"/>
              </a:effectLst>
              <a:latin typeface="Georgia" pitchFamily="18" charset="0"/>
              <a:cs typeface="Tahom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158" y="1357298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  <a:latin typeface="Georgia" pitchFamily="18" charset="0"/>
              </a:rPr>
              <a:t>La interacción es de imitación. </a:t>
            </a:r>
          </a:p>
          <a:p>
            <a:endParaRPr lang="es-ES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es-ES" dirty="0" smtClean="0">
                <a:solidFill>
                  <a:srgbClr val="FFFF00"/>
                </a:solidFill>
                <a:latin typeface="Georgia" pitchFamily="18" charset="0"/>
              </a:rPr>
              <a:t>Si logran</a:t>
            </a:r>
            <a:r>
              <a:rPr lang="es-ES" i="1" dirty="0" smtClean="0">
                <a:solidFill>
                  <a:srgbClr val="FFFF00"/>
                </a:solidFill>
                <a:latin typeface="Georgia" pitchFamily="18" charset="0"/>
              </a:rPr>
              <a:t> interactuar</a:t>
            </a:r>
            <a:r>
              <a:rPr lang="es-ES" dirty="0" smtClean="0">
                <a:solidFill>
                  <a:srgbClr val="FFFF00"/>
                </a:solidFill>
                <a:latin typeface="Georgia" pitchFamily="18" charset="0"/>
              </a:rPr>
              <a:t>, uno de los dos agentes va a copiar el valor de alguna de las componentes culturales del otro.</a:t>
            </a:r>
          </a:p>
          <a:p>
            <a:endParaRPr lang="es-ES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es-ES" dirty="0" smtClean="0">
                <a:solidFill>
                  <a:srgbClr val="FFFF00"/>
                </a:solidFill>
                <a:latin typeface="Georgia" pitchFamily="18" charset="0"/>
              </a:rPr>
              <a:t>La probabilidad de imitación es una función decreciente de la distancia cultural entre los vectores. </a:t>
            </a:r>
          </a:p>
          <a:p>
            <a:endParaRPr lang="en-US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Si se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acepta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, se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elige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una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las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componentes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donde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no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había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coincidencia</a:t>
            </a:r>
            <a:endParaRPr lang="en-US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Se induce la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imitación</a:t>
            </a:r>
            <a:endParaRPr lang="es-ES" dirty="0" smtClean="0">
              <a:solidFill>
                <a:srgbClr val="FFFF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endParaRPr lang="es-ES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es-ES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3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998</Words>
  <Application>Microsoft Office PowerPoint</Application>
  <PresentationFormat>On-screen Show (4:3)</PresentationFormat>
  <Paragraphs>253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Diseño predeterminado</vt:lpstr>
      <vt:lpstr>1_Diseño predeterminado</vt:lpstr>
      <vt:lpstr>7_Diseño predeterminado</vt:lpstr>
      <vt:lpstr>18_Diseño predeterminado</vt:lpstr>
      <vt:lpstr>Civic</vt:lpstr>
      <vt:lpstr>Equation</vt:lpstr>
      <vt:lpstr>Ecuación</vt:lpstr>
      <vt:lpstr>  </vt:lpstr>
      <vt:lpstr>Slide 2</vt:lpstr>
      <vt:lpstr>Slide 3</vt:lpstr>
      <vt:lpstr>Slide 4</vt:lpstr>
      <vt:lpstr>Modelo </vt:lpstr>
      <vt:lpstr>Modelo de Axelrod (modificado)  </vt:lpstr>
      <vt:lpstr>Slide 7</vt:lpstr>
      <vt:lpstr>Slide 8</vt:lpstr>
      <vt:lpstr>Slide 9</vt:lpstr>
      <vt:lpstr>Slide 10</vt:lpstr>
      <vt:lpstr>Dinámica del Repertorio – Imitación</vt:lpstr>
      <vt:lpstr>Slide 12</vt:lpstr>
      <vt:lpstr>Topología Social</vt:lpstr>
      <vt:lpstr>Topología Social</vt:lpstr>
      <vt:lpstr>Topología Social</vt:lpstr>
      <vt:lpstr>Dinámica social</vt:lpstr>
      <vt:lpstr>Dinámica retroalimentada</vt:lpstr>
      <vt:lpstr> Dinámicas combinadas</vt:lpstr>
      <vt:lpstr>Algunos resultados</vt:lpstr>
      <vt:lpstr>Algunos resultados</vt:lpstr>
      <vt:lpstr>Dinámica de la red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 of cultural propagation</dc:title>
  <dc:creator>Marcelo</dc:creator>
  <cp:lastModifiedBy>Marcelo</cp:lastModifiedBy>
  <cp:revision>165</cp:revision>
  <dcterms:created xsi:type="dcterms:W3CDTF">2006-04-27T16:06:49Z</dcterms:created>
  <dcterms:modified xsi:type="dcterms:W3CDTF">2012-07-18T02:01:02Z</dcterms:modified>
</cp:coreProperties>
</file>